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1.xml" ContentType="application/inkml+xml"/>
  <Override PartName="/ppt/notesSlides/notesSlide19.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76" r:id="rId6"/>
    <p:sldId id="260" r:id="rId7"/>
    <p:sldId id="261" r:id="rId8"/>
    <p:sldId id="264" r:id="rId9"/>
    <p:sldId id="265" r:id="rId10"/>
    <p:sldId id="266" r:id="rId11"/>
    <p:sldId id="267" r:id="rId12"/>
    <p:sldId id="268" r:id="rId13"/>
    <p:sldId id="269" r:id="rId14"/>
    <p:sldId id="279" r:id="rId15"/>
    <p:sldId id="274" r:id="rId16"/>
    <p:sldId id="275" r:id="rId17"/>
    <p:sldId id="277" r:id="rId18"/>
    <p:sldId id="278" r:id="rId19"/>
    <p:sldId id="262" r:id="rId20"/>
    <p:sldId id="263" r:id="rId21"/>
    <p:sldId id="270" r:id="rId22"/>
    <p:sldId id="271" r:id="rId23"/>
    <p:sldId id="272" r:id="rId24"/>
    <p:sldId id="273" r:id="rId2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4097" autoAdjust="0"/>
  </p:normalViewPr>
  <p:slideViewPr>
    <p:cSldViewPr snapToGrid="0">
      <p:cViewPr varScale="1">
        <p:scale>
          <a:sx n="57" d="100"/>
          <a:sy n="57" d="100"/>
        </p:scale>
        <p:origin x="1404"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I:\Roland\PV\Dienstrecht%20neu\Berechnungen%20f&#252;r%20Pr&#228;sentation\11%209%202013%20Allgemeinbildung.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Roland\PV\Dienstrecht%20neu\Berechnungen%20f&#252;r%20Pr&#228;sentation\GehaelterDRNlt%20BesprMaerz2013.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I:\Roland\PV\Dienstrecht%20neu\Berechnungen%20f&#252;r%20Pr&#228;sentation\Kopie%20von%20BMHS%20Fachtheoretiker%20lt%20Besprechung%2019%20%208%202013.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I:\Roland\PV\Dienstrecht%20neu\Berechnungen%20f&#252;r%20Pr&#228;sentation\Kopie%20von%20BMHS%20Fachpraxis%20lt%20Besprechung%2019%208%20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65443671784888"/>
          <c:y val="3.4662750489522137E-2"/>
          <c:w val="0.67263962876782657"/>
          <c:h val="0.90435403907844858"/>
        </c:manualLayout>
      </c:layout>
      <c:lineChart>
        <c:grouping val="standard"/>
        <c:varyColors val="0"/>
        <c:ser>
          <c:idx val="0"/>
          <c:order val="0"/>
          <c:tx>
            <c:strRef>
              <c:f>'DR-VergleichLVGI+KV+LB'!$I$4</c:f>
              <c:strCache>
                <c:ptCount val="1"/>
                <c:pt idx="0">
                  <c:v> l1 Jahr</c:v>
                </c:pt>
              </c:strCache>
            </c:strRef>
          </c:tx>
          <c:marker>
            <c:symbol val="none"/>
          </c:marker>
          <c:val>
            <c:numRef>
              <c:f>'DR-VergleichLVGI+KV+LB'!$I$6:$I$46</c:f>
              <c:numCache>
                <c:formatCode>#,##0.00</c:formatCode>
                <c:ptCount val="41"/>
                <c:pt idx="0">
                  <c:v>51007.28</c:v>
                </c:pt>
                <c:pt idx="1">
                  <c:v>51007.28</c:v>
                </c:pt>
                <c:pt idx="2">
                  <c:v>51007.28</c:v>
                </c:pt>
                <c:pt idx="3">
                  <c:v>51007.28</c:v>
                </c:pt>
                <c:pt idx="4">
                  <c:v>51007.28</c:v>
                </c:pt>
                <c:pt idx="5">
                  <c:v>42870.78308769704</c:v>
                </c:pt>
                <c:pt idx="6">
                  <c:v>45652.25072995868</c:v>
                </c:pt>
                <c:pt idx="7">
                  <c:v>45652.25072995868</c:v>
                </c:pt>
                <c:pt idx="8">
                  <c:v>48572.059360864107</c:v>
                </c:pt>
                <c:pt idx="9">
                  <c:v>48572.059360864107</c:v>
                </c:pt>
                <c:pt idx="10">
                  <c:v>51485.357827598069</c:v>
                </c:pt>
                <c:pt idx="11">
                  <c:v>51493.495532812391</c:v>
                </c:pt>
                <c:pt idx="12">
                  <c:v>54325.416947402948</c:v>
                </c:pt>
                <c:pt idx="13">
                  <c:v>54320.534324274333</c:v>
                </c:pt>
                <c:pt idx="14">
                  <c:v>57261.500988737025</c:v>
                </c:pt>
                <c:pt idx="15">
                  <c:v>57261.500988737025</c:v>
                </c:pt>
                <c:pt idx="16">
                  <c:v>60285.472246386023</c:v>
                </c:pt>
                <c:pt idx="17">
                  <c:v>60285.472246386023</c:v>
                </c:pt>
                <c:pt idx="18">
                  <c:v>62959.522179818356</c:v>
                </c:pt>
                <c:pt idx="19">
                  <c:v>62959.522179818356</c:v>
                </c:pt>
                <c:pt idx="20">
                  <c:v>65884.213433852361</c:v>
                </c:pt>
                <c:pt idx="21">
                  <c:v>65884.213433852361</c:v>
                </c:pt>
                <c:pt idx="22">
                  <c:v>68808.904687886388</c:v>
                </c:pt>
                <c:pt idx="23">
                  <c:v>68808.904687886388</c:v>
                </c:pt>
                <c:pt idx="24">
                  <c:v>71736.851024006188</c:v>
                </c:pt>
                <c:pt idx="25">
                  <c:v>71736.851024006188</c:v>
                </c:pt>
                <c:pt idx="26">
                  <c:v>74663.16981908305</c:v>
                </c:pt>
                <c:pt idx="27">
                  <c:v>74663.16981908305</c:v>
                </c:pt>
                <c:pt idx="28">
                  <c:v>77498.346315759321</c:v>
                </c:pt>
                <c:pt idx="29">
                  <c:v>77498.346315759321</c:v>
                </c:pt>
                <c:pt idx="30">
                  <c:v>81197.747106198571</c:v>
                </c:pt>
                <c:pt idx="31">
                  <c:v>81197.747106198571</c:v>
                </c:pt>
                <c:pt idx="32">
                  <c:v>86737.896816121676</c:v>
                </c:pt>
                <c:pt idx="33">
                  <c:v>86737.896816121676</c:v>
                </c:pt>
                <c:pt idx="34">
                  <c:v>86737.896816121676</c:v>
                </c:pt>
                <c:pt idx="35">
                  <c:v>86737.896816121676</c:v>
                </c:pt>
                <c:pt idx="36">
                  <c:v>86737.896816121676</c:v>
                </c:pt>
                <c:pt idx="37">
                  <c:v>86737.896816121676</c:v>
                </c:pt>
                <c:pt idx="38">
                  <c:v>86737.896816121676</c:v>
                </c:pt>
                <c:pt idx="39">
                  <c:v>86737.896816121676</c:v>
                </c:pt>
                <c:pt idx="40">
                  <c:v>86737.896816121676</c:v>
                </c:pt>
              </c:numCache>
            </c:numRef>
          </c:val>
          <c:smooth val="0"/>
        </c:ser>
        <c:ser>
          <c:idx val="1"/>
          <c:order val="1"/>
          <c:tx>
            <c:strRef>
              <c:f>'DR-VergleichLVGI+KV+LB'!$N$4</c:f>
              <c:strCache>
                <c:ptCount val="1"/>
                <c:pt idx="0">
                  <c:v>pd Jahresgehalt</c:v>
                </c:pt>
              </c:strCache>
            </c:strRef>
          </c:tx>
          <c:marker>
            <c:symbol val="none"/>
          </c:marker>
          <c:val>
            <c:numRef>
              <c:f>'DR-VergleichLVGI+KV+LB'!$N$6:$N$46</c:f>
              <c:numCache>
                <c:formatCode>_(* #,##0.00_);_(* \(#,##0.00\);_(* "-"??_);_(@_)</c:formatCode>
                <c:ptCount val="41"/>
                <c:pt idx="0">
                  <c:v>43384</c:v>
                </c:pt>
                <c:pt idx="1">
                  <c:v>43384</c:v>
                </c:pt>
                <c:pt idx="2">
                  <c:v>43384</c:v>
                </c:pt>
                <c:pt idx="3">
                  <c:v>43384</c:v>
                </c:pt>
                <c:pt idx="4">
                  <c:v>48144</c:v>
                </c:pt>
                <c:pt idx="5">
                  <c:v>48144</c:v>
                </c:pt>
                <c:pt idx="6">
                  <c:v>48144</c:v>
                </c:pt>
                <c:pt idx="7">
                  <c:v>48144</c:v>
                </c:pt>
                <c:pt idx="8">
                  <c:v>48144</c:v>
                </c:pt>
                <c:pt idx="9">
                  <c:v>52904</c:v>
                </c:pt>
                <c:pt idx="10">
                  <c:v>52904</c:v>
                </c:pt>
                <c:pt idx="11">
                  <c:v>52904</c:v>
                </c:pt>
                <c:pt idx="12">
                  <c:v>52904</c:v>
                </c:pt>
                <c:pt idx="13">
                  <c:v>52904</c:v>
                </c:pt>
                <c:pt idx="14">
                  <c:v>57664</c:v>
                </c:pt>
                <c:pt idx="15">
                  <c:v>57664</c:v>
                </c:pt>
                <c:pt idx="16">
                  <c:v>57664</c:v>
                </c:pt>
                <c:pt idx="17">
                  <c:v>57664</c:v>
                </c:pt>
                <c:pt idx="18">
                  <c:v>57664</c:v>
                </c:pt>
                <c:pt idx="19">
                  <c:v>57664</c:v>
                </c:pt>
                <c:pt idx="20">
                  <c:v>62424</c:v>
                </c:pt>
                <c:pt idx="21">
                  <c:v>62424</c:v>
                </c:pt>
                <c:pt idx="22">
                  <c:v>62424</c:v>
                </c:pt>
                <c:pt idx="23">
                  <c:v>62424</c:v>
                </c:pt>
                <c:pt idx="24">
                  <c:v>62424</c:v>
                </c:pt>
                <c:pt idx="25">
                  <c:v>62424</c:v>
                </c:pt>
                <c:pt idx="26">
                  <c:v>67184</c:v>
                </c:pt>
                <c:pt idx="27">
                  <c:v>67184</c:v>
                </c:pt>
                <c:pt idx="28">
                  <c:v>67184</c:v>
                </c:pt>
                <c:pt idx="29">
                  <c:v>67184</c:v>
                </c:pt>
                <c:pt idx="30">
                  <c:v>67184</c:v>
                </c:pt>
                <c:pt idx="31">
                  <c:v>67184</c:v>
                </c:pt>
                <c:pt idx="32">
                  <c:v>67184</c:v>
                </c:pt>
                <c:pt idx="33">
                  <c:v>67184</c:v>
                </c:pt>
                <c:pt idx="34">
                  <c:v>67184</c:v>
                </c:pt>
                <c:pt idx="35">
                  <c:v>67184</c:v>
                </c:pt>
                <c:pt idx="36">
                  <c:v>67184</c:v>
                </c:pt>
                <c:pt idx="37">
                  <c:v>67184</c:v>
                </c:pt>
                <c:pt idx="38">
                  <c:v>67184</c:v>
                </c:pt>
                <c:pt idx="39">
                  <c:v>67184</c:v>
                </c:pt>
                <c:pt idx="40">
                  <c:v>67184</c:v>
                </c:pt>
              </c:numCache>
            </c:numRef>
          </c:val>
          <c:smooth val="0"/>
        </c:ser>
        <c:dLbls>
          <c:showLegendKey val="0"/>
          <c:showVal val="0"/>
          <c:showCatName val="0"/>
          <c:showSerName val="0"/>
          <c:showPercent val="0"/>
          <c:showBubbleSize val="0"/>
        </c:dLbls>
        <c:smooth val="0"/>
        <c:axId val="-344921872"/>
        <c:axId val="-344932208"/>
      </c:lineChart>
      <c:catAx>
        <c:axId val="-344921872"/>
        <c:scaling>
          <c:orientation val="minMax"/>
        </c:scaling>
        <c:delete val="0"/>
        <c:axPos val="b"/>
        <c:majorTickMark val="none"/>
        <c:minorTickMark val="none"/>
        <c:tickLblPos val="nextTo"/>
        <c:crossAx val="-344932208"/>
        <c:crosses val="autoZero"/>
        <c:auto val="1"/>
        <c:lblAlgn val="ctr"/>
        <c:lblOffset val="100"/>
        <c:noMultiLvlLbl val="0"/>
      </c:catAx>
      <c:valAx>
        <c:axId val="-344932208"/>
        <c:scaling>
          <c:orientation val="minMax"/>
        </c:scaling>
        <c:delete val="0"/>
        <c:axPos val="l"/>
        <c:majorGridlines/>
        <c:title>
          <c:tx>
            <c:rich>
              <a:bodyPr/>
              <a:lstStyle/>
              <a:p>
                <a:pPr>
                  <a:defRPr/>
                </a:pPr>
                <a:r>
                  <a:rPr lang="en-US"/>
                  <a:t>Jahresgehalt</a:t>
                </a:r>
              </a:p>
            </c:rich>
          </c:tx>
          <c:overlay val="0"/>
        </c:title>
        <c:numFmt formatCode="#,##0.00" sourceLinked="1"/>
        <c:majorTickMark val="none"/>
        <c:minorTickMark val="none"/>
        <c:tickLblPos val="nextTo"/>
        <c:crossAx val="-344921872"/>
        <c:crosses val="autoZero"/>
        <c:crossBetween val="between"/>
      </c:valAx>
    </c:plotArea>
    <c:legend>
      <c:legendPos val="r"/>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'WIPÄD klass. Laufbahn 24 WOST'!$C$7</c:f>
              <c:strCache>
                <c:ptCount val="1"/>
                <c:pt idx="0">
                  <c:v>l1 Jahr</c:v>
                </c:pt>
              </c:strCache>
            </c:strRef>
          </c:tx>
          <c:marker>
            <c:symbol val="none"/>
          </c:marker>
          <c:cat>
            <c:numRef>
              <c:f>'WIPÄD klass. Laufbahn 24 WOST'!$A$12:$A$50</c:f>
              <c:numCache>
                <c:formatCode>General</c:formatCode>
                <c:ptCount val="39"/>
                <c:pt idx="0">
                  <c:v>27</c:v>
                </c:pt>
                <c:pt idx="1">
                  <c:v>28</c:v>
                </c:pt>
                <c:pt idx="2">
                  <c:v>29</c:v>
                </c:pt>
                <c:pt idx="3">
                  <c:v>30</c:v>
                </c:pt>
                <c:pt idx="4">
                  <c:v>31</c:v>
                </c:pt>
                <c:pt idx="5">
                  <c:v>32</c:v>
                </c:pt>
                <c:pt idx="6">
                  <c:v>33</c:v>
                </c:pt>
                <c:pt idx="7">
                  <c:v>34</c:v>
                </c:pt>
                <c:pt idx="8">
                  <c:v>35</c:v>
                </c:pt>
                <c:pt idx="9">
                  <c:v>36</c:v>
                </c:pt>
                <c:pt idx="10">
                  <c:v>37</c:v>
                </c:pt>
                <c:pt idx="11">
                  <c:v>38</c:v>
                </c:pt>
                <c:pt idx="12">
                  <c:v>39</c:v>
                </c:pt>
                <c:pt idx="13">
                  <c:v>40</c:v>
                </c:pt>
                <c:pt idx="14">
                  <c:v>41</c:v>
                </c:pt>
                <c:pt idx="15">
                  <c:v>42</c:v>
                </c:pt>
                <c:pt idx="16">
                  <c:v>43</c:v>
                </c:pt>
                <c:pt idx="17">
                  <c:v>44</c:v>
                </c:pt>
                <c:pt idx="18">
                  <c:v>45</c:v>
                </c:pt>
                <c:pt idx="19">
                  <c:v>46</c:v>
                </c:pt>
                <c:pt idx="20">
                  <c:v>47</c:v>
                </c:pt>
                <c:pt idx="21">
                  <c:v>48</c:v>
                </c:pt>
                <c:pt idx="22">
                  <c:v>49</c:v>
                </c:pt>
                <c:pt idx="23">
                  <c:v>50</c:v>
                </c:pt>
                <c:pt idx="24">
                  <c:v>51</c:v>
                </c:pt>
                <c:pt idx="25">
                  <c:v>52</c:v>
                </c:pt>
                <c:pt idx="26">
                  <c:v>53</c:v>
                </c:pt>
                <c:pt idx="27">
                  <c:v>54</c:v>
                </c:pt>
                <c:pt idx="28">
                  <c:v>55</c:v>
                </c:pt>
                <c:pt idx="29">
                  <c:v>56</c:v>
                </c:pt>
                <c:pt idx="30">
                  <c:v>57</c:v>
                </c:pt>
                <c:pt idx="31">
                  <c:v>58</c:v>
                </c:pt>
                <c:pt idx="32">
                  <c:v>59</c:v>
                </c:pt>
                <c:pt idx="33">
                  <c:v>60</c:v>
                </c:pt>
                <c:pt idx="34">
                  <c:v>61</c:v>
                </c:pt>
                <c:pt idx="35">
                  <c:v>62</c:v>
                </c:pt>
                <c:pt idx="36">
                  <c:v>63</c:v>
                </c:pt>
                <c:pt idx="37">
                  <c:v>64</c:v>
                </c:pt>
                <c:pt idx="38">
                  <c:v>65</c:v>
                </c:pt>
              </c:numCache>
            </c:numRef>
          </c:cat>
          <c:val>
            <c:numRef>
              <c:f>'WIPÄD klass. Laufbahn 24 WOST'!$C$12:$C$50</c:f>
              <c:numCache>
                <c:formatCode>_-* #,##0.00_-;\-* #,##0.00_-;_-* "-"??_-;_-@_-</c:formatCode>
                <c:ptCount val="39"/>
                <c:pt idx="0">
                  <c:v>47913.599999999999</c:v>
                </c:pt>
                <c:pt idx="1">
                  <c:v>47913.599999999999</c:v>
                </c:pt>
                <c:pt idx="2">
                  <c:v>43375.486336000009</c:v>
                </c:pt>
                <c:pt idx="3">
                  <c:v>43375.486336000009</c:v>
                </c:pt>
                <c:pt idx="4">
                  <c:v>46408.575785599998</c:v>
                </c:pt>
                <c:pt idx="5">
                  <c:v>46408.575785599998</c:v>
                </c:pt>
                <c:pt idx="6">
                  <c:v>49592.521059199993</c:v>
                </c:pt>
                <c:pt idx="7">
                  <c:v>49592.521059199993</c:v>
                </c:pt>
                <c:pt idx="8">
                  <c:v>52778.241107200003</c:v>
                </c:pt>
                <c:pt idx="9">
                  <c:v>52778.241107200003</c:v>
                </c:pt>
                <c:pt idx="10">
                  <c:v>55861.024239999999</c:v>
                </c:pt>
                <c:pt idx="11">
                  <c:v>55861.024239999999</c:v>
                </c:pt>
                <c:pt idx="12">
                  <c:v>59068.041580799996</c:v>
                </c:pt>
                <c:pt idx="13">
                  <c:v>59068.041580799996</c:v>
                </c:pt>
                <c:pt idx="14">
                  <c:v>62365.572416000003</c:v>
                </c:pt>
                <c:pt idx="15">
                  <c:v>62365.572416000003</c:v>
                </c:pt>
                <c:pt idx="16">
                  <c:v>65281.5267552</c:v>
                </c:pt>
                <c:pt idx="17">
                  <c:v>65281.5267552</c:v>
                </c:pt>
                <c:pt idx="18">
                  <c:v>68470.79635199999</c:v>
                </c:pt>
                <c:pt idx="19">
                  <c:v>68470.79635199999</c:v>
                </c:pt>
                <c:pt idx="20">
                  <c:v>71660.065948800024</c:v>
                </c:pt>
                <c:pt idx="21">
                  <c:v>71660.065948800024</c:v>
                </c:pt>
                <c:pt idx="22">
                  <c:v>74852.885094400015</c:v>
                </c:pt>
                <c:pt idx="23">
                  <c:v>74852.885094400015</c:v>
                </c:pt>
                <c:pt idx="24">
                  <c:v>78043.929465600013</c:v>
                </c:pt>
                <c:pt idx="25">
                  <c:v>78043.929465600013</c:v>
                </c:pt>
                <c:pt idx="26">
                  <c:v>81135.586470399998</c:v>
                </c:pt>
                <c:pt idx="27">
                  <c:v>81135.586470399998</c:v>
                </c:pt>
                <c:pt idx="28">
                  <c:v>85169.648681599982</c:v>
                </c:pt>
                <c:pt idx="29">
                  <c:v>85169.648681599982</c:v>
                </c:pt>
                <c:pt idx="30">
                  <c:v>85169.648681599982</c:v>
                </c:pt>
                <c:pt idx="31">
                  <c:v>85169.648681599982</c:v>
                </c:pt>
                <c:pt idx="32">
                  <c:v>91210.980739199978</c:v>
                </c:pt>
                <c:pt idx="33">
                  <c:v>91210.980739199978</c:v>
                </c:pt>
                <c:pt idx="34">
                  <c:v>91210.980739199978</c:v>
                </c:pt>
                <c:pt idx="35">
                  <c:v>91210.980739199978</c:v>
                </c:pt>
                <c:pt idx="36">
                  <c:v>91210.980739199978</c:v>
                </c:pt>
                <c:pt idx="37">
                  <c:v>91210.980739199978</c:v>
                </c:pt>
                <c:pt idx="38">
                  <c:v>91210.980739199978</c:v>
                </c:pt>
              </c:numCache>
            </c:numRef>
          </c:val>
          <c:smooth val="0"/>
        </c:ser>
        <c:ser>
          <c:idx val="1"/>
          <c:order val="1"/>
          <c:tx>
            <c:strRef>
              <c:f>'WIPÄD klass. Laufbahn 24 WOST'!$G$7</c:f>
              <c:strCache>
                <c:ptCount val="1"/>
                <c:pt idx="0">
                  <c:v>pd Jahr</c:v>
                </c:pt>
              </c:strCache>
            </c:strRef>
          </c:tx>
          <c:marker>
            <c:symbol val="none"/>
          </c:marker>
          <c:cat>
            <c:numRef>
              <c:f>'WIPÄD klass. Laufbahn 24 WOST'!$A$12:$A$50</c:f>
              <c:numCache>
                <c:formatCode>General</c:formatCode>
                <c:ptCount val="39"/>
                <c:pt idx="0">
                  <c:v>27</c:v>
                </c:pt>
                <c:pt idx="1">
                  <c:v>28</c:v>
                </c:pt>
                <c:pt idx="2">
                  <c:v>29</c:v>
                </c:pt>
                <c:pt idx="3">
                  <c:v>30</c:v>
                </c:pt>
                <c:pt idx="4">
                  <c:v>31</c:v>
                </c:pt>
                <c:pt idx="5">
                  <c:v>32</c:v>
                </c:pt>
                <c:pt idx="6">
                  <c:v>33</c:v>
                </c:pt>
                <c:pt idx="7">
                  <c:v>34</c:v>
                </c:pt>
                <c:pt idx="8">
                  <c:v>35</c:v>
                </c:pt>
                <c:pt idx="9">
                  <c:v>36</c:v>
                </c:pt>
                <c:pt idx="10">
                  <c:v>37</c:v>
                </c:pt>
                <c:pt idx="11">
                  <c:v>38</c:v>
                </c:pt>
                <c:pt idx="12">
                  <c:v>39</c:v>
                </c:pt>
                <c:pt idx="13">
                  <c:v>40</c:v>
                </c:pt>
                <c:pt idx="14">
                  <c:v>41</c:v>
                </c:pt>
                <c:pt idx="15">
                  <c:v>42</c:v>
                </c:pt>
                <c:pt idx="16">
                  <c:v>43</c:v>
                </c:pt>
                <c:pt idx="17">
                  <c:v>44</c:v>
                </c:pt>
                <c:pt idx="18">
                  <c:v>45</c:v>
                </c:pt>
                <c:pt idx="19">
                  <c:v>46</c:v>
                </c:pt>
                <c:pt idx="20">
                  <c:v>47</c:v>
                </c:pt>
                <c:pt idx="21">
                  <c:v>48</c:v>
                </c:pt>
                <c:pt idx="22">
                  <c:v>49</c:v>
                </c:pt>
                <c:pt idx="23">
                  <c:v>50</c:v>
                </c:pt>
                <c:pt idx="24">
                  <c:v>51</c:v>
                </c:pt>
                <c:pt idx="25">
                  <c:v>52</c:v>
                </c:pt>
                <c:pt idx="26">
                  <c:v>53</c:v>
                </c:pt>
                <c:pt idx="27">
                  <c:v>54</c:v>
                </c:pt>
                <c:pt idx="28">
                  <c:v>55</c:v>
                </c:pt>
                <c:pt idx="29">
                  <c:v>56</c:v>
                </c:pt>
                <c:pt idx="30">
                  <c:v>57</c:v>
                </c:pt>
                <c:pt idx="31">
                  <c:v>58</c:v>
                </c:pt>
                <c:pt idx="32">
                  <c:v>59</c:v>
                </c:pt>
                <c:pt idx="33">
                  <c:v>60</c:v>
                </c:pt>
                <c:pt idx="34">
                  <c:v>61</c:v>
                </c:pt>
                <c:pt idx="35">
                  <c:v>62</c:v>
                </c:pt>
                <c:pt idx="36">
                  <c:v>63</c:v>
                </c:pt>
                <c:pt idx="37">
                  <c:v>64</c:v>
                </c:pt>
                <c:pt idx="38">
                  <c:v>65</c:v>
                </c:pt>
              </c:numCache>
            </c:numRef>
          </c:cat>
          <c:val>
            <c:numRef>
              <c:f>'WIPÄD klass. Laufbahn 24 WOST'!$G$12:$G$50</c:f>
              <c:numCache>
                <c:formatCode>_-* #,##0.00_-;\-* #,##0.00_-;_-* "-"??_-;_-@_-</c:formatCode>
                <c:ptCount val="39"/>
                <c:pt idx="0">
                  <c:v>44248</c:v>
                </c:pt>
                <c:pt idx="1">
                  <c:v>44248</c:v>
                </c:pt>
                <c:pt idx="2">
                  <c:v>49008</c:v>
                </c:pt>
                <c:pt idx="3">
                  <c:v>49008</c:v>
                </c:pt>
                <c:pt idx="4">
                  <c:v>49008</c:v>
                </c:pt>
                <c:pt idx="5">
                  <c:v>49008</c:v>
                </c:pt>
                <c:pt idx="6">
                  <c:v>49008</c:v>
                </c:pt>
                <c:pt idx="7">
                  <c:v>53768</c:v>
                </c:pt>
                <c:pt idx="8">
                  <c:v>53768</c:v>
                </c:pt>
                <c:pt idx="9">
                  <c:v>53768</c:v>
                </c:pt>
                <c:pt idx="10">
                  <c:v>53768</c:v>
                </c:pt>
                <c:pt idx="11">
                  <c:v>53768</c:v>
                </c:pt>
                <c:pt idx="12">
                  <c:v>58528</c:v>
                </c:pt>
                <c:pt idx="13">
                  <c:v>58528</c:v>
                </c:pt>
                <c:pt idx="14">
                  <c:v>58528</c:v>
                </c:pt>
                <c:pt idx="15">
                  <c:v>58528</c:v>
                </c:pt>
                <c:pt idx="16">
                  <c:v>58528</c:v>
                </c:pt>
                <c:pt idx="17">
                  <c:v>58528</c:v>
                </c:pt>
                <c:pt idx="18">
                  <c:v>63288</c:v>
                </c:pt>
                <c:pt idx="19">
                  <c:v>63288</c:v>
                </c:pt>
                <c:pt idx="20">
                  <c:v>63288</c:v>
                </c:pt>
                <c:pt idx="21">
                  <c:v>63288</c:v>
                </c:pt>
                <c:pt idx="22">
                  <c:v>63288</c:v>
                </c:pt>
                <c:pt idx="23">
                  <c:v>63288</c:v>
                </c:pt>
                <c:pt idx="24">
                  <c:v>68048</c:v>
                </c:pt>
                <c:pt idx="25">
                  <c:v>68048</c:v>
                </c:pt>
                <c:pt idx="26">
                  <c:v>68048</c:v>
                </c:pt>
                <c:pt idx="27">
                  <c:v>68048</c:v>
                </c:pt>
                <c:pt idx="28">
                  <c:v>68048</c:v>
                </c:pt>
                <c:pt idx="29">
                  <c:v>68048</c:v>
                </c:pt>
                <c:pt idx="30">
                  <c:v>70988</c:v>
                </c:pt>
                <c:pt idx="31">
                  <c:v>70988</c:v>
                </c:pt>
                <c:pt idx="32">
                  <c:v>70988</c:v>
                </c:pt>
                <c:pt idx="33">
                  <c:v>70988</c:v>
                </c:pt>
                <c:pt idx="34">
                  <c:v>70988</c:v>
                </c:pt>
                <c:pt idx="35">
                  <c:v>70988</c:v>
                </c:pt>
                <c:pt idx="36">
                  <c:v>70988</c:v>
                </c:pt>
                <c:pt idx="37">
                  <c:v>70988</c:v>
                </c:pt>
                <c:pt idx="38">
                  <c:v>70988</c:v>
                </c:pt>
              </c:numCache>
            </c:numRef>
          </c:val>
          <c:smooth val="0"/>
        </c:ser>
        <c:ser>
          <c:idx val="2"/>
          <c:order val="2"/>
          <c:tx>
            <c:v>Alter</c:v>
          </c:tx>
          <c:marker>
            <c:symbol val="none"/>
          </c:marker>
          <c:cat>
            <c:numRef>
              <c:f>'WIPÄD klass. Laufbahn 24 WOST'!$A$12:$A$50</c:f>
              <c:numCache>
                <c:formatCode>General</c:formatCode>
                <c:ptCount val="39"/>
                <c:pt idx="0">
                  <c:v>27</c:v>
                </c:pt>
                <c:pt idx="1">
                  <c:v>28</c:v>
                </c:pt>
                <c:pt idx="2">
                  <c:v>29</c:v>
                </c:pt>
                <c:pt idx="3">
                  <c:v>30</c:v>
                </c:pt>
                <c:pt idx="4">
                  <c:v>31</c:v>
                </c:pt>
                <c:pt idx="5">
                  <c:v>32</c:v>
                </c:pt>
                <c:pt idx="6">
                  <c:v>33</c:v>
                </c:pt>
                <c:pt idx="7">
                  <c:v>34</c:v>
                </c:pt>
                <c:pt idx="8">
                  <c:v>35</c:v>
                </c:pt>
                <c:pt idx="9">
                  <c:v>36</c:v>
                </c:pt>
                <c:pt idx="10">
                  <c:v>37</c:v>
                </c:pt>
                <c:pt idx="11">
                  <c:v>38</c:v>
                </c:pt>
                <c:pt idx="12">
                  <c:v>39</c:v>
                </c:pt>
                <c:pt idx="13">
                  <c:v>40</c:v>
                </c:pt>
                <c:pt idx="14">
                  <c:v>41</c:v>
                </c:pt>
                <c:pt idx="15">
                  <c:v>42</c:v>
                </c:pt>
                <c:pt idx="16">
                  <c:v>43</c:v>
                </c:pt>
                <c:pt idx="17">
                  <c:v>44</c:v>
                </c:pt>
                <c:pt idx="18">
                  <c:v>45</c:v>
                </c:pt>
                <c:pt idx="19">
                  <c:v>46</c:v>
                </c:pt>
                <c:pt idx="20">
                  <c:v>47</c:v>
                </c:pt>
                <c:pt idx="21">
                  <c:v>48</c:v>
                </c:pt>
                <c:pt idx="22">
                  <c:v>49</c:v>
                </c:pt>
                <c:pt idx="23">
                  <c:v>50</c:v>
                </c:pt>
                <c:pt idx="24">
                  <c:v>51</c:v>
                </c:pt>
                <c:pt idx="25">
                  <c:v>52</c:v>
                </c:pt>
                <c:pt idx="26">
                  <c:v>53</c:v>
                </c:pt>
                <c:pt idx="27">
                  <c:v>54</c:v>
                </c:pt>
                <c:pt idx="28">
                  <c:v>55</c:v>
                </c:pt>
                <c:pt idx="29">
                  <c:v>56</c:v>
                </c:pt>
                <c:pt idx="30">
                  <c:v>57</c:v>
                </c:pt>
                <c:pt idx="31">
                  <c:v>58</c:v>
                </c:pt>
                <c:pt idx="32">
                  <c:v>59</c:v>
                </c:pt>
                <c:pt idx="33">
                  <c:v>60</c:v>
                </c:pt>
                <c:pt idx="34">
                  <c:v>61</c:v>
                </c:pt>
                <c:pt idx="35">
                  <c:v>62</c:v>
                </c:pt>
                <c:pt idx="36">
                  <c:v>63</c:v>
                </c:pt>
                <c:pt idx="37">
                  <c:v>64</c:v>
                </c:pt>
                <c:pt idx="38">
                  <c:v>65</c:v>
                </c:pt>
              </c:numCache>
            </c:numRef>
          </c:cat>
          <c:val>
            <c:numLit>
              <c:formatCode>General</c:formatCode>
              <c:ptCount val="1"/>
              <c:pt idx="0">
                <c:v>1</c:v>
              </c:pt>
            </c:numLit>
          </c:val>
          <c:smooth val="0"/>
        </c:ser>
        <c:dLbls>
          <c:showLegendKey val="0"/>
          <c:showVal val="0"/>
          <c:showCatName val="0"/>
          <c:showSerName val="0"/>
          <c:showPercent val="0"/>
          <c:showBubbleSize val="0"/>
        </c:dLbls>
        <c:smooth val="0"/>
        <c:axId val="-344929488"/>
        <c:axId val="-344925680"/>
      </c:lineChart>
      <c:catAx>
        <c:axId val="-344929488"/>
        <c:scaling>
          <c:orientation val="minMax"/>
        </c:scaling>
        <c:delete val="0"/>
        <c:axPos val="b"/>
        <c:title>
          <c:tx>
            <c:rich>
              <a:bodyPr/>
              <a:lstStyle/>
              <a:p>
                <a:pPr>
                  <a:defRPr sz="1000" b="1" i="0" u="none" strike="noStrike" baseline="0">
                    <a:solidFill>
                      <a:srgbClr val="000000"/>
                    </a:solidFill>
                    <a:latin typeface="Calibri"/>
                    <a:ea typeface="Calibri"/>
                    <a:cs typeface="Calibri"/>
                  </a:defRPr>
                </a:pPr>
                <a:r>
                  <a:rPr lang="de-DE"/>
                  <a:t>Alter</a:t>
                </a:r>
              </a:p>
            </c:rich>
          </c:tx>
          <c:layout>
            <c:manualLayout>
              <c:xMode val="edge"/>
              <c:yMode val="edge"/>
              <c:x val="0.84220400899632009"/>
              <c:y val="0.80460629921259863"/>
            </c:manualLayout>
          </c:layout>
          <c:overlay val="0"/>
          <c:spPr>
            <a:noFill/>
            <a:ln w="25400">
              <a:noFill/>
            </a:ln>
          </c:spPr>
        </c:title>
        <c:numFmt formatCode="General"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de-DE"/>
          </a:p>
        </c:txPr>
        <c:crossAx val="-344925680"/>
        <c:crosses val="autoZero"/>
        <c:auto val="1"/>
        <c:lblAlgn val="ctr"/>
        <c:lblOffset val="100"/>
        <c:noMultiLvlLbl val="0"/>
      </c:catAx>
      <c:valAx>
        <c:axId val="-344925680"/>
        <c:scaling>
          <c:orientation val="minMax"/>
        </c:scaling>
        <c:delete val="0"/>
        <c:axPos val="l"/>
        <c:majorGridlines/>
        <c:title>
          <c:tx>
            <c:rich>
              <a:bodyPr/>
              <a:lstStyle/>
              <a:p>
                <a:pPr>
                  <a:defRPr sz="1000" b="1" i="0" u="none" strike="noStrike" baseline="0">
                    <a:solidFill>
                      <a:srgbClr val="000000"/>
                    </a:solidFill>
                    <a:latin typeface="Calibri"/>
                    <a:ea typeface="Calibri"/>
                    <a:cs typeface="Calibri"/>
                  </a:defRPr>
                </a:pPr>
                <a:r>
                  <a:rPr lang="de-DE"/>
                  <a:t>Jahresgehälter</a:t>
                </a:r>
              </a:p>
            </c:rich>
          </c:tx>
          <c:overlay val="0"/>
          <c:spPr>
            <a:noFill/>
            <a:ln w="25400">
              <a:noFill/>
            </a:ln>
          </c:spPr>
        </c:title>
        <c:numFmt formatCode="_-* #,##0.00_-;\-* #,##0.00_-;_-* &quot;-&quot;??_-;_-@_-" sourceLinked="1"/>
        <c:majorTickMark val="none"/>
        <c:minorTickMark val="none"/>
        <c:tickLblPos val="nextTo"/>
        <c:txPr>
          <a:bodyPr rot="0" vert="horz"/>
          <a:lstStyle/>
          <a:p>
            <a:pPr>
              <a:defRPr sz="1000" b="0" i="0" u="none" strike="noStrike" baseline="0">
                <a:solidFill>
                  <a:srgbClr val="000000"/>
                </a:solidFill>
                <a:latin typeface="Calibri"/>
                <a:ea typeface="Calibri"/>
                <a:cs typeface="Calibri"/>
              </a:defRPr>
            </a:pPr>
            <a:endParaRPr lang="de-DE"/>
          </a:p>
        </c:txPr>
        <c:crossAx val="-344929488"/>
        <c:crosses val="autoZero"/>
        <c:crossBetween val="midCat"/>
      </c:valAx>
    </c:plotArea>
    <c:legend>
      <c:legendPos val="r"/>
      <c:legendEntry>
        <c:idx val="2"/>
        <c:delete val="1"/>
      </c:legendEntry>
      <c:overlay val="0"/>
      <c:txPr>
        <a:bodyPr/>
        <a:lstStyle/>
        <a:p>
          <a:pPr>
            <a:defRPr sz="920" b="0" i="0" u="none" strike="noStrike" baseline="0">
              <a:solidFill>
                <a:srgbClr val="000000"/>
              </a:solidFill>
              <a:latin typeface="Calibri"/>
              <a:ea typeface="Calibri"/>
              <a:cs typeface="Calibri"/>
            </a:defRPr>
          </a:pPr>
          <a:endParaRPr lang="de-DE"/>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'Fachtheo 24 WOST 6 J SV'!$N$1</c:f>
              <c:strCache>
                <c:ptCount val="1"/>
                <c:pt idx="0">
                  <c:v>l1 Jahr</c:v>
                </c:pt>
              </c:strCache>
            </c:strRef>
          </c:tx>
          <c:spPr>
            <a:ln>
              <a:solidFill>
                <a:schemeClr val="tx1">
                  <a:lumMod val="85000"/>
                  <a:lumOff val="15000"/>
                </a:schemeClr>
              </a:solidFill>
            </a:ln>
          </c:spPr>
          <c:marker>
            <c:symbol val="none"/>
          </c:marker>
          <c:cat>
            <c:numRef>
              <c:f>'Fachtheo 24 WOST 6 J SV'!$L$9:$L$39</c:f>
              <c:numCache>
                <c:formatCode>General</c:formatCode>
                <c:ptCount val="31"/>
                <c:pt idx="0">
                  <c:v>35</c:v>
                </c:pt>
                <c:pt idx="1">
                  <c:v>36</c:v>
                </c:pt>
                <c:pt idx="2">
                  <c:v>37</c:v>
                </c:pt>
                <c:pt idx="3">
                  <c:v>38</c:v>
                </c:pt>
                <c:pt idx="4">
                  <c:v>39</c:v>
                </c:pt>
                <c:pt idx="5">
                  <c:v>40</c:v>
                </c:pt>
                <c:pt idx="6">
                  <c:v>41</c:v>
                </c:pt>
                <c:pt idx="7">
                  <c:v>42</c:v>
                </c:pt>
                <c:pt idx="8">
                  <c:v>43</c:v>
                </c:pt>
                <c:pt idx="9">
                  <c:v>44</c:v>
                </c:pt>
                <c:pt idx="10">
                  <c:v>45</c:v>
                </c:pt>
                <c:pt idx="11">
                  <c:v>46</c:v>
                </c:pt>
                <c:pt idx="12">
                  <c:v>47</c:v>
                </c:pt>
                <c:pt idx="13">
                  <c:v>48</c:v>
                </c:pt>
                <c:pt idx="14">
                  <c:v>49</c:v>
                </c:pt>
                <c:pt idx="15">
                  <c:v>50</c:v>
                </c:pt>
                <c:pt idx="16">
                  <c:v>51</c:v>
                </c:pt>
                <c:pt idx="17">
                  <c:v>52</c:v>
                </c:pt>
                <c:pt idx="18">
                  <c:v>53</c:v>
                </c:pt>
                <c:pt idx="19">
                  <c:v>54</c:v>
                </c:pt>
                <c:pt idx="20">
                  <c:v>55</c:v>
                </c:pt>
                <c:pt idx="21">
                  <c:v>56</c:v>
                </c:pt>
                <c:pt idx="22">
                  <c:v>57</c:v>
                </c:pt>
                <c:pt idx="23">
                  <c:v>58</c:v>
                </c:pt>
                <c:pt idx="24">
                  <c:v>59</c:v>
                </c:pt>
                <c:pt idx="25">
                  <c:v>60</c:v>
                </c:pt>
                <c:pt idx="26">
                  <c:v>61</c:v>
                </c:pt>
                <c:pt idx="27">
                  <c:v>62</c:v>
                </c:pt>
                <c:pt idx="28">
                  <c:v>63</c:v>
                </c:pt>
                <c:pt idx="29">
                  <c:v>64</c:v>
                </c:pt>
                <c:pt idx="30">
                  <c:v>65</c:v>
                </c:pt>
              </c:numCache>
            </c:numRef>
          </c:cat>
          <c:val>
            <c:numRef>
              <c:f>'Fachtheo 24 WOST 6 J SV'!$N$9:$N$39</c:f>
              <c:numCache>
                <c:formatCode>_-* #,##0.00_-;\-* #,##0.00_-;_-* "-"??_-;_-@_-</c:formatCode>
                <c:ptCount val="31"/>
                <c:pt idx="0">
                  <c:v>56784.764718805534</c:v>
                </c:pt>
                <c:pt idx="1">
                  <c:v>56784.764718805534</c:v>
                </c:pt>
                <c:pt idx="2">
                  <c:v>59954.829403846721</c:v>
                </c:pt>
                <c:pt idx="3">
                  <c:v>59954.829403846721</c:v>
                </c:pt>
                <c:pt idx="4">
                  <c:v>62758.067443417582</c:v>
                </c:pt>
                <c:pt idx="5">
                  <c:v>62758.067443417582</c:v>
                </c:pt>
                <c:pt idx="6">
                  <c:v>64925.555731371838</c:v>
                </c:pt>
                <c:pt idx="7">
                  <c:v>65824.055731371831</c:v>
                </c:pt>
                <c:pt idx="8">
                  <c:v>68890.044019326087</c:v>
                </c:pt>
                <c:pt idx="9">
                  <c:v>68890.044019326087</c:v>
                </c:pt>
                <c:pt idx="10">
                  <c:v>71959.444648168428</c:v>
                </c:pt>
                <c:pt idx="11">
                  <c:v>71959.444648168428</c:v>
                </c:pt>
                <c:pt idx="12">
                  <c:v>75027.139106566756</c:v>
                </c:pt>
                <c:pt idx="13">
                  <c:v>75027.139106566756</c:v>
                </c:pt>
                <c:pt idx="14">
                  <c:v>77999.288020098407</c:v>
                </c:pt>
                <c:pt idx="15">
                  <c:v>77999.288020098407</c:v>
                </c:pt>
                <c:pt idx="16">
                  <c:v>81877.413439419441</c:v>
                </c:pt>
                <c:pt idx="17">
                  <c:v>81877.413439419441</c:v>
                </c:pt>
                <c:pt idx="18">
                  <c:v>81877.413439419441</c:v>
                </c:pt>
                <c:pt idx="19">
                  <c:v>81877.413439419441</c:v>
                </c:pt>
                <c:pt idx="20">
                  <c:v>87685.217630958869</c:v>
                </c:pt>
                <c:pt idx="21">
                  <c:v>87685.217630958869</c:v>
                </c:pt>
                <c:pt idx="22">
                  <c:v>87685.217630958869</c:v>
                </c:pt>
                <c:pt idx="23">
                  <c:v>87685.217630958869</c:v>
                </c:pt>
                <c:pt idx="24">
                  <c:v>87685.217630958869</c:v>
                </c:pt>
                <c:pt idx="25">
                  <c:v>87685.217630958869</c:v>
                </c:pt>
                <c:pt idx="26">
                  <c:v>87685.217630958869</c:v>
                </c:pt>
                <c:pt idx="27">
                  <c:v>87685.217630958869</c:v>
                </c:pt>
                <c:pt idx="28">
                  <c:v>87685.217630958869</c:v>
                </c:pt>
                <c:pt idx="29">
                  <c:v>87685.217630958869</c:v>
                </c:pt>
                <c:pt idx="30">
                  <c:v>87685.217630958869</c:v>
                </c:pt>
              </c:numCache>
            </c:numRef>
          </c:val>
          <c:smooth val="0"/>
        </c:ser>
        <c:ser>
          <c:idx val="1"/>
          <c:order val="1"/>
          <c:tx>
            <c:strRef>
              <c:f>'Fachtheo 24 WOST 6 J SV'!$Q$1</c:f>
              <c:strCache>
                <c:ptCount val="1"/>
                <c:pt idx="0">
                  <c:v>pd Jahr</c:v>
                </c:pt>
              </c:strCache>
            </c:strRef>
          </c:tx>
          <c:marker>
            <c:symbol val="none"/>
          </c:marker>
          <c:cat>
            <c:numRef>
              <c:f>'Fachtheo 24 WOST 6 J SV'!$L$9:$L$39</c:f>
              <c:numCache>
                <c:formatCode>General</c:formatCode>
                <c:ptCount val="31"/>
                <c:pt idx="0">
                  <c:v>35</c:v>
                </c:pt>
                <c:pt idx="1">
                  <c:v>36</c:v>
                </c:pt>
                <c:pt idx="2">
                  <c:v>37</c:v>
                </c:pt>
                <c:pt idx="3">
                  <c:v>38</c:v>
                </c:pt>
                <c:pt idx="4">
                  <c:v>39</c:v>
                </c:pt>
                <c:pt idx="5">
                  <c:v>40</c:v>
                </c:pt>
                <c:pt idx="6">
                  <c:v>41</c:v>
                </c:pt>
                <c:pt idx="7">
                  <c:v>42</c:v>
                </c:pt>
                <c:pt idx="8">
                  <c:v>43</c:v>
                </c:pt>
                <c:pt idx="9">
                  <c:v>44</c:v>
                </c:pt>
                <c:pt idx="10">
                  <c:v>45</c:v>
                </c:pt>
                <c:pt idx="11">
                  <c:v>46</c:v>
                </c:pt>
                <c:pt idx="12">
                  <c:v>47</c:v>
                </c:pt>
                <c:pt idx="13">
                  <c:v>48</c:v>
                </c:pt>
                <c:pt idx="14">
                  <c:v>49</c:v>
                </c:pt>
                <c:pt idx="15">
                  <c:v>50</c:v>
                </c:pt>
                <c:pt idx="16">
                  <c:v>51</c:v>
                </c:pt>
                <c:pt idx="17">
                  <c:v>52</c:v>
                </c:pt>
                <c:pt idx="18">
                  <c:v>53</c:v>
                </c:pt>
                <c:pt idx="19">
                  <c:v>54</c:v>
                </c:pt>
                <c:pt idx="20">
                  <c:v>55</c:v>
                </c:pt>
                <c:pt idx="21">
                  <c:v>56</c:v>
                </c:pt>
                <c:pt idx="22">
                  <c:v>57</c:v>
                </c:pt>
                <c:pt idx="23">
                  <c:v>58</c:v>
                </c:pt>
                <c:pt idx="24">
                  <c:v>59</c:v>
                </c:pt>
                <c:pt idx="25">
                  <c:v>60</c:v>
                </c:pt>
                <c:pt idx="26">
                  <c:v>61</c:v>
                </c:pt>
                <c:pt idx="27">
                  <c:v>62</c:v>
                </c:pt>
                <c:pt idx="28">
                  <c:v>63</c:v>
                </c:pt>
                <c:pt idx="29">
                  <c:v>64</c:v>
                </c:pt>
                <c:pt idx="30">
                  <c:v>65</c:v>
                </c:pt>
              </c:numCache>
            </c:numRef>
          </c:cat>
          <c:val>
            <c:numRef>
              <c:f>'Fachtheo 24 WOST 6 J SV'!$Q$9:$Q$39</c:f>
              <c:numCache>
                <c:formatCode>_-* #,##0.00_-;\-* #,##0.00_-;_-* "-"??_-;_-@_-</c:formatCode>
                <c:ptCount val="31"/>
                <c:pt idx="0">
                  <c:v>52904</c:v>
                </c:pt>
                <c:pt idx="1">
                  <c:v>52904</c:v>
                </c:pt>
                <c:pt idx="2">
                  <c:v>52904</c:v>
                </c:pt>
                <c:pt idx="3">
                  <c:v>57664</c:v>
                </c:pt>
                <c:pt idx="4">
                  <c:v>57664</c:v>
                </c:pt>
                <c:pt idx="5">
                  <c:v>57664</c:v>
                </c:pt>
                <c:pt idx="6">
                  <c:v>57664</c:v>
                </c:pt>
                <c:pt idx="7">
                  <c:v>57664</c:v>
                </c:pt>
                <c:pt idx="8">
                  <c:v>57664</c:v>
                </c:pt>
                <c:pt idx="9">
                  <c:v>62424</c:v>
                </c:pt>
                <c:pt idx="10">
                  <c:v>62424</c:v>
                </c:pt>
                <c:pt idx="11">
                  <c:v>62424</c:v>
                </c:pt>
                <c:pt idx="12">
                  <c:v>62424</c:v>
                </c:pt>
                <c:pt idx="13">
                  <c:v>62424</c:v>
                </c:pt>
                <c:pt idx="14">
                  <c:v>62424</c:v>
                </c:pt>
                <c:pt idx="15">
                  <c:v>67184</c:v>
                </c:pt>
                <c:pt idx="16">
                  <c:v>67184</c:v>
                </c:pt>
                <c:pt idx="17">
                  <c:v>67184</c:v>
                </c:pt>
                <c:pt idx="18">
                  <c:v>67184</c:v>
                </c:pt>
                <c:pt idx="19">
                  <c:v>67184</c:v>
                </c:pt>
                <c:pt idx="20">
                  <c:v>67184</c:v>
                </c:pt>
                <c:pt idx="21">
                  <c:v>70124</c:v>
                </c:pt>
                <c:pt idx="22">
                  <c:v>70124</c:v>
                </c:pt>
                <c:pt idx="23">
                  <c:v>70124</c:v>
                </c:pt>
                <c:pt idx="24">
                  <c:v>70124</c:v>
                </c:pt>
                <c:pt idx="25">
                  <c:v>70124</c:v>
                </c:pt>
                <c:pt idx="26">
                  <c:v>70124</c:v>
                </c:pt>
                <c:pt idx="27">
                  <c:v>70124</c:v>
                </c:pt>
                <c:pt idx="28">
                  <c:v>70124</c:v>
                </c:pt>
                <c:pt idx="29">
                  <c:v>70124</c:v>
                </c:pt>
                <c:pt idx="30">
                  <c:v>70124</c:v>
                </c:pt>
              </c:numCache>
            </c:numRef>
          </c:val>
          <c:smooth val="0"/>
        </c:ser>
        <c:dLbls>
          <c:showLegendKey val="0"/>
          <c:showVal val="0"/>
          <c:showCatName val="0"/>
          <c:showSerName val="0"/>
          <c:showPercent val="0"/>
          <c:showBubbleSize val="0"/>
        </c:dLbls>
        <c:smooth val="0"/>
        <c:axId val="-344920240"/>
        <c:axId val="-344930032"/>
      </c:lineChart>
      <c:catAx>
        <c:axId val="-344920240"/>
        <c:scaling>
          <c:orientation val="minMax"/>
        </c:scaling>
        <c:delete val="0"/>
        <c:axPos val="b"/>
        <c:numFmt formatCode="General" sourceLinked="1"/>
        <c:majorTickMark val="none"/>
        <c:minorTickMark val="none"/>
        <c:tickLblPos val="nextTo"/>
        <c:crossAx val="-344930032"/>
        <c:crosses val="autoZero"/>
        <c:auto val="1"/>
        <c:lblAlgn val="ctr"/>
        <c:lblOffset val="100"/>
        <c:noMultiLvlLbl val="0"/>
      </c:catAx>
      <c:valAx>
        <c:axId val="-344930032"/>
        <c:scaling>
          <c:orientation val="minMax"/>
        </c:scaling>
        <c:delete val="0"/>
        <c:axPos val="l"/>
        <c:majorGridlines/>
        <c:title>
          <c:tx>
            <c:rich>
              <a:bodyPr/>
              <a:lstStyle/>
              <a:p>
                <a:pPr>
                  <a:defRPr/>
                </a:pPr>
                <a:r>
                  <a:rPr lang="en-US"/>
                  <a:t>Jahresgehalt</a:t>
                </a:r>
              </a:p>
            </c:rich>
          </c:tx>
          <c:overlay val="0"/>
        </c:title>
        <c:numFmt formatCode="_-* #,##0.00_-;\-* #,##0.00_-;_-* &quot;-&quot;??_-;_-@_-" sourceLinked="1"/>
        <c:majorTickMark val="none"/>
        <c:minorTickMark val="none"/>
        <c:tickLblPos val="nextTo"/>
        <c:crossAx val="-344920240"/>
        <c:crosses val="autoZero"/>
        <c:crossBetween val="between"/>
      </c:valAx>
    </c:plotArea>
    <c:legend>
      <c:legendPos val="r"/>
      <c:overlay val="0"/>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73826398287854"/>
          <c:y val="3.9953755780527435E-2"/>
          <c:w val="0.73158153706654572"/>
          <c:h val="0.90435403907844858"/>
        </c:manualLayout>
      </c:layout>
      <c:lineChart>
        <c:grouping val="standard"/>
        <c:varyColors val="0"/>
        <c:ser>
          <c:idx val="0"/>
          <c:order val="0"/>
          <c:tx>
            <c:strRef>
              <c:f>'Fachpraxis 11,5 J SV 24 WOST'!$O$1</c:f>
              <c:strCache>
                <c:ptCount val="1"/>
                <c:pt idx="0">
                  <c:v>l2 Jahr</c:v>
                </c:pt>
              </c:strCache>
            </c:strRef>
          </c:tx>
          <c:spPr>
            <a:ln>
              <a:solidFill>
                <a:schemeClr val="accent1">
                  <a:lumMod val="50000"/>
                </a:schemeClr>
              </a:solidFill>
            </a:ln>
          </c:spPr>
          <c:marker>
            <c:symbol val="none"/>
          </c:marker>
          <c:cat>
            <c:numRef>
              <c:f>'Fachpraxis 11,5 J SV 24 WOST'!$M$9:$M$39</c:f>
              <c:numCache>
                <c:formatCode>General</c:formatCode>
                <c:ptCount val="31"/>
                <c:pt idx="0">
                  <c:v>35</c:v>
                </c:pt>
                <c:pt idx="1">
                  <c:v>36</c:v>
                </c:pt>
                <c:pt idx="2">
                  <c:v>37</c:v>
                </c:pt>
                <c:pt idx="3">
                  <c:v>38</c:v>
                </c:pt>
                <c:pt idx="4">
                  <c:v>39</c:v>
                </c:pt>
                <c:pt idx="5">
                  <c:v>40</c:v>
                </c:pt>
                <c:pt idx="6">
                  <c:v>41</c:v>
                </c:pt>
                <c:pt idx="7">
                  <c:v>42</c:v>
                </c:pt>
                <c:pt idx="8">
                  <c:v>43</c:v>
                </c:pt>
                <c:pt idx="9">
                  <c:v>44</c:v>
                </c:pt>
                <c:pt idx="10">
                  <c:v>45</c:v>
                </c:pt>
                <c:pt idx="11">
                  <c:v>46</c:v>
                </c:pt>
                <c:pt idx="12">
                  <c:v>47</c:v>
                </c:pt>
                <c:pt idx="13">
                  <c:v>48</c:v>
                </c:pt>
                <c:pt idx="14">
                  <c:v>49</c:v>
                </c:pt>
                <c:pt idx="15">
                  <c:v>50</c:v>
                </c:pt>
                <c:pt idx="16">
                  <c:v>51</c:v>
                </c:pt>
                <c:pt idx="17">
                  <c:v>52</c:v>
                </c:pt>
                <c:pt idx="18">
                  <c:v>53</c:v>
                </c:pt>
                <c:pt idx="19">
                  <c:v>54</c:v>
                </c:pt>
                <c:pt idx="20">
                  <c:v>55</c:v>
                </c:pt>
                <c:pt idx="21">
                  <c:v>56</c:v>
                </c:pt>
                <c:pt idx="22">
                  <c:v>57</c:v>
                </c:pt>
                <c:pt idx="23">
                  <c:v>58</c:v>
                </c:pt>
                <c:pt idx="24">
                  <c:v>59</c:v>
                </c:pt>
                <c:pt idx="25">
                  <c:v>60</c:v>
                </c:pt>
                <c:pt idx="26">
                  <c:v>61</c:v>
                </c:pt>
                <c:pt idx="27">
                  <c:v>62</c:v>
                </c:pt>
                <c:pt idx="28">
                  <c:v>63</c:v>
                </c:pt>
                <c:pt idx="29">
                  <c:v>64</c:v>
                </c:pt>
                <c:pt idx="30">
                  <c:v>65</c:v>
                </c:pt>
              </c:numCache>
            </c:numRef>
          </c:cat>
          <c:val>
            <c:numRef>
              <c:f>'Fachpraxis 11,5 J SV 24 WOST'!$O$9:$O$39</c:f>
              <c:numCache>
                <c:formatCode>_-* #,##0.00_-;\-* #,##0.00_-;_-* "-"??_-;_-@_-</c:formatCode>
                <c:ptCount val="31"/>
                <c:pt idx="0">
                  <c:v>32996.371756118402</c:v>
                </c:pt>
                <c:pt idx="1">
                  <c:v>32996.371756118402</c:v>
                </c:pt>
                <c:pt idx="2">
                  <c:v>34283.494498348802</c:v>
                </c:pt>
                <c:pt idx="3">
                  <c:v>42817.4308256976</c:v>
                </c:pt>
                <c:pt idx="4">
                  <c:v>45236.823794812793</c:v>
                </c:pt>
                <c:pt idx="5">
                  <c:v>45236.823794812793</c:v>
                </c:pt>
                <c:pt idx="6">
                  <c:v>47667.582086155206</c:v>
                </c:pt>
                <c:pt idx="7">
                  <c:v>47667.582086155206</c:v>
                </c:pt>
                <c:pt idx="8">
                  <c:v>50086.975055270414</c:v>
                </c:pt>
                <c:pt idx="9">
                  <c:v>50086.975055270414</c:v>
                </c:pt>
                <c:pt idx="10">
                  <c:v>52514.892016056008</c:v>
                </c:pt>
                <c:pt idx="11">
                  <c:v>52514.892016056008</c:v>
                </c:pt>
                <c:pt idx="12">
                  <c:v>54942.808976841603</c:v>
                </c:pt>
                <c:pt idx="13">
                  <c:v>54942.808976841603</c:v>
                </c:pt>
                <c:pt idx="14">
                  <c:v>57095.116873617597</c:v>
                </c:pt>
                <c:pt idx="15">
                  <c:v>57095.116873617597</c:v>
                </c:pt>
                <c:pt idx="16">
                  <c:v>59365.339988500789</c:v>
                </c:pt>
                <c:pt idx="17">
                  <c:v>59365.339988500789</c:v>
                </c:pt>
                <c:pt idx="18">
                  <c:v>61777.629631224001</c:v>
                </c:pt>
                <c:pt idx="19">
                  <c:v>61777.629631224001</c:v>
                </c:pt>
                <c:pt idx="20">
                  <c:v>63985.343473857589</c:v>
                </c:pt>
                <c:pt idx="21">
                  <c:v>63985.343473857589</c:v>
                </c:pt>
                <c:pt idx="22">
                  <c:v>63985.343473857589</c:v>
                </c:pt>
                <c:pt idx="23">
                  <c:v>63985.343473857589</c:v>
                </c:pt>
                <c:pt idx="24">
                  <c:v>63985.343473857589</c:v>
                </c:pt>
                <c:pt idx="25">
                  <c:v>63985.343473857589</c:v>
                </c:pt>
                <c:pt idx="26">
                  <c:v>63985.343473857589</c:v>
                </c:pt>
                <c:pt idx="27">
                  <c:v>63985.343473857589</c:v>
                </c:pt>
                <c:pt idx="28">
                  <c:v>63985.343473857589</c:v>
                </c:pt>
                <c:pt idx="29">
                  <c:v>63985.343473857589</c:v>
                </c:pt>
                <c:pt idx="30">
                  <c:v>63985.343473857589</c:v>
                </c:pt>
              </c:numCache>
            </c:numRef>
          </c:val>
          <c:smooth val="0"/>
        </c:ser>
        <c:ser>
          <c:idx val="1"/>
          <c:order val="1"/>
          <c:tx>
            <c:strRef>
              <c:f>'Fachpraxis 11,5 J SV 24 WOST'!$R$1</c:f>
              <c:strCache>
                <c:ptCount val="1"/>
                <c:pt idx="0">
                  <c:v>pd Jahr</c:v>
                </c:pt>
              </c:strCache>
            </c:strRef>
          </c:tx>
          <c:marker>
            <c:symbol val="none"/>
          </c:marker>
          <c:cat>
            <c:numRef>
              <c:f>'Fachpraxis 11,5 J SV 24 WOST'!$M$9:$M$39</c:f>
              <c:numCache>
                <c:formatCode>General</c:formatCode>
                <c:ptCount val="31"/>
                <c:pt idx="0">
                  <c:v>35</c:v>
                </c:pt>
                <c:pt idx="1">
                  <c:v>36</c:v>
                </c:pt>
                <c:pt idx="2">
                  <c:v>37</c:v>
                </c:pt>
                <c:pt idx="3">
                  <c:v>38</c:v>
                </c:pt>
                <c:pt idx="4">
                  <c:v>39</c:v>
                </c:pt>
                <c:pt idx="5">
                  <c:v>40</c:v>
                </c:pt>
                <c:pt idx="6">
                  <c:v>41</c:v>
                </c:pt>
                <c:pt idx="7">
                  <c:v>42</c:v>
                </c:pt>
                <c:pt idx="8">
                  <c:v>43</c:v>
                </c:pt>
                <c:pt idx="9">
                  <c:v>44</c:v>
                </c:pt>
                <c:pt idx="10">
                  <c:v>45</c:v>
                </c:pt>
                <c:pt idx="11">
                  <c:v>46</c:v>
                </c:pt>
                <c:pt idx="12">
                  <c:v>47</c:v>
                </c:pt>
                <c:pt idx="13">
                  <c:v>48</c:v>
                </c:pt>
                <c:pt idx="14">
                  <c:v>49</c:v>
                </c:pt>
                <c:pt idx="15">
                  <c:v>50</c:v>
                </c:pt>
                <c:pt idx="16">
                  <c:v>51</c:v>
                </c:pt>
                <c:pt idx="17">
                  <c:v>52</c:v>
                </c:pt>
                <c:pt idx="18">
                  <c:v>53</c:v>
                </c:pt>
                <c:pt idx="19">
                  <c:v>54</c:v>
                </c:pt>
                <c:pt idx="20">
                  <c:v>55</c:v>
                </c:pt>
                <c:pt idx="21">
                  <c:v>56</c:v>
                </c:pt>
                <c:pt idx="22">
                  <c:v>57</c:v>
                </c:pt>
                <c:pt idx="23">
                  <c:v>58</c:v>
                </c:pt>
                <c:pt idx="24">
                  <c:v>59</c:v>
                </c:pt>
                <c:pt idx="25">
                  <c:v>60</c:v>
                </c:pt>
                <c:pt idx="26">
                  <c:v>61</c:v>
                </c:pt>
                <c:pt idx="27">
                  <c:v>62</c:v>
                </c:pt>
                <c:pt idx="28">
                  <c:v>63</c:v>
                </c:pt>
                <c:pt idx="29">
                  <c:v>64</c:v>
                </c:pt>
                <c:pt idx="30">
                  <c:v>65</c:v>
                </c:pt>
              </c:numCache>
            </c:numRef>
          </c:cat>
          <c:val>
            <c:numRef>
              <c:f>'Fachpraxis 11,5 J SV 24 WOST'!$R$9:$R$39</c:f>
              <c:numCache>
                <c:formatCode>_-* #,##0.00_-;\-* #,##0.00_-;_-* "-"??_-;_-@_-</c:formatCode>
                <c:ptCount val="31"/>
                <c:pt idx="0">
                  <c:v>43400</c:v>
                </c:pt>
                <c:pt idx="1">
                  <c:v>43400</c:v>
                </c:pt>
                <c:pt idx="2">
                  <c:v>43400</c:v>
                </c:pt>
                <c:pt idx="3">
                  <c:v>48160</c:v>
                </c:pt>
                <c:pt idx="4">
                  <c:v>48160</c:v>
                </c:pt>
                <c:pt idx="5">
                  <c:v>48160</c:v>
                </c:pt>
                <c:pt idx="6">
                  <c:v>48160</c:v>
                </c:pt>
                <c:pt idx="7">
                  <c:v>48160</c:v>
                </c:pt>
                <c:pt idx="8">
                  <c:v>48160</c:v>
                </c:pt>
                <c:pt idx="9">
                  <c:v>52920</c:v>
                </c:pt>
                <c:pt idx="10">
                  <c:v>52920</c:v>
                </c:pt>
                <c:pt idx="11">
                  <c:v>52920</c:v>
                </c:pt>
                <c:pt idx="12">
                  <c:v>52920</c:v>
                </c:pt>
                <c:pt idx="13">
                  <c:v>52920</c:v>
                </c:pt>
                <c:pt idx="14">
                  <c:v>52920</c:v>
                </c:pt>
                <c:pt idx="15">
                  <c:v>57680</c:v>
                </c:pt>
                <c:pt idx="16">
                  <c:v>57680</c:v>
                </c:pt>
                <c:pt idx="17">
                  <c:v>57680</c:v>
                </c:pt>
                <c:pt idx="18">
                  <c:v>57680</c:v>
                </c:pt>
                <c:pt idx="19">
                  <c:v>57680</c:v>
                </c:pt>
                <c:pt idx="20">
                  <c:v>57680</c:v>
                </c:pt>
                <c:pt idx="21">
                  <c:v>60620</c:v>
                </c:pt>
                <c:pt idx="22">
                  <c:v>60620</c:v>
                </c:pt>
                <c:pt idx="23">
                  <c:v>60620</c:v>
                </c:pt>
                <c:pt idx="24">
                  <c:v>60620</c:v>
                </c:pt>
                <c:pt idx="25">
                  <c:v>60620</c:v>
                </c:pt>
                <c:pt idx="26">
                  <c:v>60620</c:v>
                </c:pt>
                <c:pt idx="27">
                  <c:v>60620</c:v>
                </c:pt>
                <c:pt idx="28">
                  <c:v>60620</c:v>
                </c:pt>
                <c:pt idx="29">
                  <c:v>60620</c:v>
                </c:pt>
                <c:pt idx="30">
                  <c:v>60620</c:v>
                </c:pt>
              </c:numCache>
            </c:numRef>
          </c:val>
          <c:smooth val="0"/>
        </c:ser>
        <c:dLbls>
          <c:showLegendKey val="0"/>
          <c:showVal val="0"/>
          <c:showCatName val="0"/>
          <c:showSerName val="0"/>
          <c:showPercent val="0"/>
          <c:showBubbleSize val="0"/>
        </c:dLbls>
        <c:smooth val="0"/>
        <c:axId val="-344916976"/>
        <c:axId val="-344927312"/>
      </c:lineChart>
      <c:catAx>
        <c:axId val="-344916976"/>
        <c:scaling>
          <c:orientation val="minMax"/>
        </c:scaling>
        <c:delete val="0"/>
        <c:axPos val="b"/>
        <c:numFmt formatCode="General" sourceLinked="1"/>
        <c:majorTickMark val="none"/>
        <c:minorTickMark val="none"/>
        <c:tickLblPos val="nextTo"/>
        <c:crossAx val="-344927312"/>
        <c:crosses val="autoZero"/>
        <c:auto val="1"/>
        <c:lblAlgn val="ctr"/>
        <c:lblOffset val="100"/>
        <c:noMultiLvlLbl val="0"/>
      </c:catAx>
      <c:valAx>
        <c:axId val="-344927312"/>
        <c:scaling>
          <c:orientation val="minMax"/>
        </c:scaling>
        <c:delete val="0"/>
        <c:axPos val="l"/>
        <c:majorGridlines/>
        <c:title>
          <c:tx>
            <c:rich>
              <a:bodyPr/>
              <a:lstStyle/>
              <a:p>
                <a:pPr>
                  <a:defRPr/>
                </a:pPr>
                <a:r>
                  <a:rPr lang="en-US"/>
                  <a:t>Jahresgehalt</a:t>
                </a:r>
              </a:p>
            </c:rich>
          </c:tx>
          <c:overlay val="0"/>
        </c:title>
        <c:numFmt formatCode="_-* #,##0.00_-;\-* #,##0.00_-;_-* &quot;-&quot;??_-;_-@_-" sourceLinked="1"/>
        <c:majorTickMark val="none"/>
        <c:minorTickMark val="none"/>
        <c:tickLblPos val="nextTo"/>
        <c:crossAx val="-344916976"/>
        <c:crosses val="autoZero"/>
        <c:crossBetween val="between"/>
      </c:valAx>
    </c:plotArea>
    <c:legend>
      <c:legendPos val="r"/>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0.7029</cdr:x>
      <cdr:y>0.891</cdr:y>
    </cdr:from>
    <cdr:to>
      <cdr:x>0.88406</cdr:x>
      <cdr:y>0.96045</cdr:y>
    </cdr:to>
    <cdr:sp macro="" textlink="">
      <cdr:nvSpPr>
        <cdr:cNvPr id="2" name="Textfeld 1"/>
        <cdr:cNvSpPr txBox="1"/>
      </cdr:nvSpPr>
      <cdr:spPr>
        <a:xfrm xmlns:a="http://schemas.openxmlformats.org/drawingml/2006/main">
          <a:off x="3213652" y="2444198"/>
          <a:ext cx="828261"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AT" sz="800"/>
            <a:t>Dienstjahre</a:t>
          </a:r>
        </a:p>
      </cdr:txBody>
    </cdr:sp>
  </cdr:relSizeAnchor>
</c:userShapes>
</file>

<file path=ppt/drawings/drawing2.xml><?xml version="1.0" encoding="utf-8"?>
<c:userShapes xmlns:c="http://schemas.openxmlformats.org/drawingml/2006/chart">
  <cdr:relSizeAnchor xmlns:cdr="http://schemas.openxmlformats.org/drawingml/2006/chartDrawing">
    <cdr:from>
      <cdr:x>0.80208</cdr:x>
      <cdr:y>0.89757</cdr:y>
    </cdr:from>
    <cdr:to>
      <cdr:x>0.91667</cdr:x>
      <cdr:y>0.98438</cdr:y>
    </cdr:to>
    <cdr:sp macro="" textlink="">
      <cdr:nvSpPr>
        <cdr:cNvPr id="2" name="Textfeld 1"/>
        <cdr:cNvSpPr txBox="1"/>
      </cdr:nvSpPr>
      <cdr:spPr>
        <a:xfrm xmlns:a="http://schemas.openxmlformats.org/drawingml/2006/main">
          <a:off x="3667125" y="2462213"/>
          <a:ext cx="523875" cy="238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800" b="1"/>
            <a:t>Alter</a:t>
          </a:r>
        </a:p>
      </cdr:txBody>
    </cdr:sp>
  </cdr:relSizeAnchor>
</c:userShapes>
</file>

<file path=ppt/drawings/drawing3.xml><?xml version="1.0" encoding="utf-8"?>
<c:userShapes xmlns:c="http://schemas.openxmlformats.org/drawingml/2006/chart">
  <cdr:relSizeAnchor xmlns:cdr="http://schemas.openxmlformats.org/drawingml/2006/chartDrawing">
    <cdr:from>
      <cdr:x>0.79792</cdr:x>
      <cdr:y>0.9184</cdr:y>
    </cdr:from>
    <cdr:to>
      <cdr:x>0.92292</cdr:x>
      <cdr:y>0.97743</cdr:y>
    </cdr:to>
    <cdr:sp macro="" textlink="">
      <cdr:nvSpPr>
        <cdr:cNvPr id="2" name="Textfeld 1"/>
        <cdr:cNvSpPr txBox="1"/>
      </cdr:nvSpPr>
      <cdr:spPr>
        <a:xfrm xmlns:a="http://schemas.openxmlformats.org/drawingml/2006/main">
          <a:off x="3648075" y="2519363"/>
          <a:ext cx="571500" cy="1619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DE" sz="1100"/>
        </a:p>
      </cdr:txBody>
    </cdr:sp>
  </cdr:relSizeAnchor>
  <cdr:relSizeAnchor xmlns:cdr="http://schemas.openxmlformats.org/drawingml/2006/chartDrawing">
    <cdr:from>
      <cdr:x>0.80625</cdr:x>
      <cdr:y>0.90104</cdr:y>
    </cdr:from>
    <cdr:to>
      <cdr:x>0.89792</cdr:x>
      <cdr:y>0.99826</cdr:y>
    </cdr:to>
    <cdr:sp macro="" textlink="">
      <cdr:nvSpPr>
        <cdr:cNvPr id="3" name="Textfeld 2"/>
        <cdr:cNvSpPr txBox="1"/>
      </cdr:nvSpPr>
      <cdr:spPr>
        <a:xfrm xmlns:a="http://schemas.openxmlformats.org/drawingml/2006/main">
          <a:off x="3686175" y="2471738"/>
          <a:ext cx="419100"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800" b="1"/>
            <a:t>Alter</a:t>
          </a:r>
        </a:p>
      </cdr:txBody>
    </cdr:sp>
  </cdr:relSizeAnchor>
</c:userShape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37.72102" units="1/cm"/>
          <inkml:channelProperty channel="Y" name="resolution" value="37.76224" units="1/cm"/>
          <inkml:channelProperty channel="T" name="resolution" value="1" units="1/dev"/>
        </inkml:channelProperties>
      </inkml:inkSource>
      <inkml:timestamp xml:id="ts0" timeString="2013-12-01T20:16:15.864"/>
    </inkml:context>
    <inkml:brush xml:id="br0">
      <inkml:brushProperty name="width" value="0.05292" units="cm"/>
      <inkml:brushProperty name="height" value="0.05292" units="cm"/>
      <inkml:brushProperty name="color" value="#FF0000"/>
    </inkml:brush>
  </inkml:definitions>
  <inkml:trace contextRef="#ctx0" brushRef="#br0">15803 11955 0,'0'56'172,"-28"-1"-172,28-27 16,-28 0-16,28 56 15,-28-28-15,28-28 16,0 0-16,0 28 16,0-28-1,-56 55-15,56-27 16,0-28 0,0 28-16,-28-28 15,28 28-15,0 0 16,0 0-16,0 0 15,-28-1 1,0-27-16,28 56 16,0 0-16,-28-56 0,28 28 15,0 0 1,-28-1-16,28 29 16,0-56-16,0 28 15,-28-28 1,28 28-1,0-28 1,0 0 0,-27 0 15,27 0-31,0-1 16,0 1-16,0 0 15,0 0-15,0 0 16,0 0-16,0 0 15,0 56-15,0-28 16,0-28-16,0 0 16,0 0-1,0-1-15,0 1 16,0 0 0,0 0-1,0 0 1,0 0-1,0 28 1,0-28-16,0 0 16,0 0-1,0 28-15,0-28 32,0 0 14,0-1-14,0 1-32,0 0 15,0 0 1,0 0 0,0 28 46,0-28-31,0 28-31,0-28 16,0 56 0</inkml:trace>
  <inkml:trace contextRef="#ctx0" brushRef="#br0" timeOffset="2223.913">15607 12066 0,'28'0'78,"28"0"-16,-28 0-46,0 0 0,56-27-16,-29 27 15,-27 0-15,28-28 16,28 28-16,-56-28 15,56 28-15,-29 0 16,1-28 0,-28 28 77,0 0-93,56 0 0,-28 0 32,-1 0-32,-27 0 15,28 0-15,-28 0 16,28 0-16,0 0 16,0 0-1,-28 0-15,27 0 16,-27 0-1,0 0 1,0 0-16,28 0 16,-28 0-1,0 0-15,0 0 16,28 28-16,-1-28 16,-27 0-16,0 0 15,28 0-15,0 0 16,-28 0-1,0 0 64,0 0-64,0 0-15,28 0 16,-29 0-16,1 0 15,0 0-15</inkml:trace>
  <inkml:trace contextRef="#ctx0" brushRef="#br0" timeOffset="5047.9086">17534 11899 0,'0'28'109,"0"0"-109,0 28 16,0-1-16,0 29 15,0-56-15,0 56 16,0 0-16,-28-28 15,0 27-15,28 1 16,-28 0-16,28 0 16,0 0-16,-28-28 15,0-1-15,28 29 16,0-56-16,-28 56 16,28-28-1,0-28-15,0 55 0,-28-55 16,28 0-1,-28 28-15,28 0 16,0-28-16,0 28 16,-28 28-16,28-56 15,0 0-15,-28-1 16,28 1-16,0 0 16,0 28-16,0-28 15,0 0 1,0 0-16,0 28 15,0-28 1,0 28-16,0-28 16,0 55-1,0-55-15,0 0 16,-28 0 0,28 0-16,-27 28 15,27-28 1,0 28-16,0-28 15,0 28-15,0-28 16,0-1-16,0 1 16,-28 28-16,28-28 15,0 0-15,-28 28 16,28-28 0,0 28-1,0-28 1,0 0-1,0 0-15,0 0 32,0-1 61,0 1 79,0 0-172</inkml:trace>
  <inkml:trace contextRef="#ctx0" brushRef="#br0" timeOffset="9415.8594">16082 12877 0,'-28'0'437,"0"0"-249,0 0-173,0 0 63,0 0-62,0-28 15,0 28 376,0 55-407,28-27 15,0 0-15,-27-28 16,27 28-16,0 0 15,0 0-15,0 0 16,-28 0 0,28 0 15,0 0-15,0 0 312,28-28-297,-1 0-15,1 0-1,0-28 1,0 28 15,0 0 141,0 0-125,0 0-32,0 0 1,0 0 0,-28 28-1,28 0 1,-28 28 93,0-1-77,0-27-1,0 0 16,0 0-32,-28 0 17,0 28-1,0-56 188,0 0-188,0 28-16,0-28 95,0 0-79,0 0 125,0 0-62,1 0-94,-1 0 94,0 0-63,0 0-31</inkml:trace>
  <inkml:trace contextRef="#ctx0" brushRef="#br0" timeOffset="13824.7365">16752 12877 0,'0'-28'250,"-28"28"-219,0 0 0,0 0 219,0 0-234,0 0-16,0 0 31,0 0 438,0 0-469,1 28 31,27-1 0,-28-27-15,28 28 0,-28 0-1,0 0 1,28 0-1,0 0 1,-28 0 0,28 28-1,56-28 548,-28-28-563,0 0 15,-1 0-15,1 0 63,0 0 140,-28 28-203,28-28 16,-28 28-1,28-28-15,-28 28 16,28 0 0,0-28-1,-28 27 1,0 1 62,28-28-78,-28 28 31,0 0-31,0 0 31,0 0-15,0 0 109,0 0-78,-56-28-16,56 28-15,-28 0 15,0-28 0,-28 0 47,28 0 188,1 0 62,-29-28-297,28 28 313,0 0-328</inkml:trace>
  <inkml:trace contextRef="#ctx0" brushRef="#br0" timeOffset="16287.8952">17729 12988 0,'28'0'203,"0"-28"-203,0 28 16,0-28-16,0 28 16,0 0-16,55-55 15,-55 55 1,28 0 0,-28 0 15,0 0 0,0 0-15,0 0 93,-28 55-109,56-27 16,-56 28-1,0 0 1,0-28 0,0 0-1,0 0 16,0 0 1,0 0-17,-28 0 1,28 0-16,-28-28 16,0 27 15,0 1-31,0 0 31,0-28-31,28 28 16,-56-28-1,56 28 17,-28-28-17,0 28 16,0 28-15,28-28 0,-27-28-1,-1 28 1,28 28-16,-28-56 16,28 28-1,-28 0 16,28 0-31,0-1 125,28 1-31,0-28 47,0 0-141,-1 0 15,29 0 32,0 0 16,-28 0-48,0 0 1,0 0-16,-28-28 16</inkml:trace>
  <inkml:trace contextRef="#ctx0" brushRef="#br0" timeOffset="16871.4314">17813 14022 0</inkml:trace>
  <inkml:trace contextRef="#ctx0" brushRef="#br0" timeOffset="19255.8467">18595 12877 0,'27'0'187,"-27"27"-171,0 1-16,0 0 16,0 0-1,0 0 1,0 0 15,0 0-15,0 0-16,0 0 15,0 0 1,0 0 0,0 0-16,0 0 15,0 0 17,0 27-1,28-27 0,-28 0-15,0 0-1,0 0 1,0 0-16,0 0 16,0 28-1,0-28 1,0 28 15,0-28-15,0 0 15,0-1-15,0 1 15</inkml:trace>
  <inkml:trace contextRef="#ctx0" brushRef="#br0" timeOffset="19767.8942">18455 14050 0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CC33B6-90FB-4D4A-8F54-488A027CD1B2}" type="datetimeFigureOut">
              <a:rPr lang="de-DE" smtClean="0"/>
              <a:t>06.10.2014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E5C11C-1B9D-4ACB-826A-044CE55DEE8A}" type="slidenum">
              <a:rPr lang="de-DE" smtClean="0"/>
              <a:t>‹Nr.›</a:t>
            </a:fld>
            <a:endParaRPr lang="de-DE"/>
          </a:p>
        </p:txBody>
      </p:sp>
    </p:spTree>
    <p:extLst>
      <p:ext uri="{BB962C8B-B14F-4D97-AF65-F5344CB8AC3E}">
        <p14:creationId xmlns:p14="http://schemas.microsoft.com/office/powerpoint/2010/main" val="408871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2E5C11C-1B9D-4ACB-826A-044CE55DEE8A}" type="slidenum">
              <a:rPr lang="de-DE" smtClean="0"/>
              <a:t>1</a:t>
            </a:fld>
            <a:endParaRPr lang="de-DE"/>
          </a:p>
        </p:txBody>
      </p:sp>
    </p:spTree>
    <p:extLst>
      <p:ext uri="{BB962C8B-B14F-4D97-AF65-F5344CB8AC3E}">
        <p14:creationId xmlns:p14="http://schemas.microsoft.com/office/powerpoint/2010/main" val="2429077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Auswirkungen auf das Anfangsgehalt</a:t>
            </a:r>
            <a:r>
              <a:rPr lang="de-DE" b="1" baseline="0" dirty="0" smtClean="0"/>
              <a:t> und die Lebensverdienstsumme </a:t>
            </a:r>
            <a:r>
              <a:rPr lang="de-DE" b="1" baseline="0" dirty="0" smtClean="0">
                <a:sym typeface="Wingdings" panose="05000000000000000000" pitchFamily="2" charset="2"/>
              </a:rPr>
              <a:t> </a:t>
            </a:r>
            <a:r>
              <a:rPr lang="de-DE" b="1" baseline="0" dirty="0" smtClean="0"/>
              <a:t>siehe Grafiken am Ende der Präsentation</a:t>
            </a:r>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baseline="0" dirty="0" smtClean="0"/>
              <a:t>Zur Erinnerung: Dafür haben die Neulehrer/innen folgende Dienstpflichten:</a:t>
            </a:r>
          </a:p>
          <a:p>
            <a:r>
              <a:rPr lang="de-AT" sz="1200" dirty="0" smtClean="0"/>
              <a:t>	24 Wochenstunden (</a:t>
            </a:r>
            <a:r>
              <a:rPr lang="de-AT" sz="1200" dirty="0" err="1" smtClean="0"/>
              <a:t>WSt</a:t>
            </a:r>
            <a:r>
              <a:rPr lang="de-AT" sz="1200" dirty="0" smtClean="0"/>
              <a:t>) „Unterricht und/oder qualifizierte Betreuung von Lernzeiten“ (unabhängig vom Gegenstand) </a:t>
            </a:r>
          </a:p>
          <a:p>
            <a:r>
              <a:rPr lang="de-AT" sz="1200" dirty="0" smtClean="0"/>
              <a:t>	Verpflichtung zu weiteren 3 </a:t>
            </a:r>
            <a:r>
              <a:rPr lang="de-AT" sz="1200" dirty="0" err="1" smtClean="0"/>
              <a:t>WSt</a:t>
            </a:r>
            <a:r>
              <a:rPr lang="de-AT" sz="1200" dirty="0" smtClean="0"/>
              <a:t> möglich</a:t>
            </a:r>
          </a:p>
          <a:p>
            <a:r>
              <a:rPr lang="de-AT" sz="1200" dirty="0" smtClean="0"/>
              <a:t>	Das hieße im alten System z.B. 28 bis 31,5 Werteinheiten (WE) bei Deutsch/Englisch oder 25,2 bis 28,3 WE bei Geschichte/Geographie</a:t>
            </a:r>
          </a:p>
          <a:p>
            <a:r>
              <a:rPr lang="de-AT" sz="1200" dirty="0" smtClean="0"/>
              <a:t>	KV, </a:t>
            </a:r>
            <a:r>
              <a:rPr lang="de-AT" sz="1200" dirty="0" err="1" smtClean="0"/>
              <a:t>Mentoring</a:t>
            </a:r>
            <a:r>
              <a:rPr lang="de-AT" sz="1200" dirty="0" smtClean="0"/>
              <a:t>, </a:t>
            </a:r>
            <a:r>
              <a:rPr lang="de-AT" sz="1200" dirty="0" err="1" smtClean="0"/>
              <a:t>Kleinkustodiat</a:t>
            </a:r>
            <a:r>
              <a:rPr lang="de-AT" sz="1200" dirty="0" smtClean="0"/>
              <a:t>, Lernbegleitung, Qualitätssicherung, Fachkoordination, </a:t>
            </a:r>
            <a:r>
              <a:rPr lang="de-AT" sz="1200" dirty="0" err="1" smtClean="0"/>
              <a:t>StudienkoordinatorIn</a:t>
            </a:r>
            <a:r>
              <a:rPr lang="de-AT" sz="1200" dirty="0" smtClean="0"/>
              <a:t>: je </a:t>
            </a:r>
            <a:r>
              <a:rPr lang="de-AT" sz="1200" dirty="0" smtClean="0">
                <a:latin typeface="Arial Unicode MS" panose="020B0604020202020204" pitchFamily="34" charset="-128"/>
              </a:rPr>
              <a:t>1</a:t>
            </a:r>
            <a:r>
              <a:rPr lang="de-AT" sz="1200" dirty="0" smtClean="0"/>
              <a:t> Stunde Einrechnung</a:t>
            </a:r>
          </a:p>
          <a:p>
            <a:r>
              <a:rPr lang="de-AT" sz="1200" dirty="0" smtClean="0"/>
              <a:t>	Innerhalb der 24 Stunden </a:t>
            </a:r>
            <a:r>
              <a:rPr lang="de-AT" sz="1200" dirty="0" smtClean="0">
                <a:latin typeface="Arial Unicode MS" panose="020B0604020202020204" pitchFamily="34" charset="-128"/>
              </a:rPr>
              <a:t>1-2</a:t>
            </a:r>
            <a:r>
              <a:rPr lang="de-AT" sz="1200" dirty="0" smtClean="0"/>
              <a:t> </a:t>
            </a:r>
            <a:r>
              <a:rPr lang="de-AT" sz="1200" dirty="0" err="1" smtClean="0"/>
              <a:t>WSt</a:t>
            </a:r>
            <a:r>
              <a:rPr lang="de-AT" sz="1200" dirty="0" smtClean="0"/>
              <a:t> (36-72 </a:t>
            </a:r>
            <a:r>
              <a:rPr lang="de-AT" sz="1200" dirty="0" err="1" smtClean="0"/>
              <a:t>Stun</a:t>
            </a:r>
            <a:r>
              <a:rPr lang="de-AT" sz="1200" dirty="0" smtClean="0"/>
              <a:t>-den pro Schuljahr) für „Eltern-Schüler-Beratung</a:t>
            </a:r>
            <a:r>
              <a:rPr lang="de-AT" sz="1600" dirty="0" smtClean="0"/>
              <a:t>“</a:t>
            </a:r>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endParaRPr lang="de-DE" b="1" baseline="0" dirty="0" smtClean="0"/>
          </a:p>
          <a:p>
            <a:r>
              <a:rPr lang="de-DE" sz="1200" b="0" i="0" u="none" strike="noStrike" kern="1200" baseline="0" dirty="0" smtClean="0">
                <a:solidFill>
                  <a:schemeClr val="tx1"/>
                </a:solidFill>
                <a:latin typeface="+mn-lt"/>
                <a:ea typeface="+mn-ea"/>
                <a:cs typeface="+mn-cs"/>
              </a:rPr>
              <a:t>Das Zulagensystem soll außerdem die bisherige Einrechnung der zeitaufwändigen unterrichtsbezogenen Vor-/Nachbereitung und Korrektur in die Wochen- bzw. </a:t>
            </a:r>
            <a:r>
              <a:rPr lang="de-DE" sz="1200" b="0" i="0" u="none" strike="noStrike" kern="1200" baseline="0" dirty="0" err="1" smtClean="0">
                <a:solidFill>
                  <a:schemeClr val="tx1"/>
                </a:solidFill>
                <a:latin typeface="+mn-lt"/>
                <a:ea typeface="+mn-ea"/>
                <a:cs typeface="+mn-cs"/>
              </a:rPr>
              <a:t>Jahresarbeiszeit</a:t>
            </a:r>
            <a:r>
              <a:rPr lang="de-DE" sz="1200" b="0" i="0" u="none" strike="noStrike" kern="1200" baseline="0" dirty="0" smtClean="0">
                <a:solidFill>
                  <a:schemeClr val="tx1"/>
                </a:solidFill>
                <a:latin typeface="+mn-lt"/>
                <a:ea typeface="+mn-ea"/>
                <a:cs typeface="+mn-cs"/>
              </a:rPr>
              <a:t> ersetzen. </a:t>
            </a:r>
            <a:r>
              <a:rPr lang="de-DE" sz="1200" b="1" i="0" u="none" strike="noStrike" kern="1200" baseline="0" dirty="0" smtClean="0">
                <a:solidFill>
                  <a:schemeClr val="tx1"/>
                </a:solidFill>
                <a:latin typeface="+mn-lt"/>
                <a:ea typeface="+mn-ea"/>
                <a:cs typeface="+mn-cs"/>
              </a:rPr>
              <a:t>Auf der Sekundarstufe würde die Unterrichtsverpflichtung und damit die Arbeitszeit um bis zu 28% erhöht, </a:t>
            </a:r>
            <a:r>
              <a:rPr lang="de-DE" sz="1200" b="0" i="0" u="none" strike="noStrike" kern="1200" baseline="0" dirty="0" smtClean="0">
                <a:solidFill>
                  <a:schemeClr val="tx1"/>
                </a:solidFill>
                <a:latin typeface="+mn-lt"/>
                <a:ea typeface="+mn-ea"/>
                <a:cs typeface="+mn-cs"/>
              </a:rPr>
              <a:t>Diese </a:t>
            </a:r>
            <a:r>
              <a:rPr lang="de-DE" sz="1200" b="0" i="0" u="none" strike="noStrike" kern="1200" baseline="0" dirty="0" err="1" smtClean="0">
                <a:solidFill>
                  <a:schemeClr val="tx1"/>
                </a:solidFill>
                <a:latin typeface="+mn-lt"/>
                <a:ea typeface="+mn-ea"/>
                <a:cs typeface="+mn-cs"/>
              </a:rPr>
              <a:t>arbeitnehmer</a:t>
            </a:r>
            <a:r>
              <a:rPr lang="de-DE" sz="1200" b="0" i="0" u="none" strike="noStrike" kern="1200" baseline="0" dirty="0" smtClean="0">
                <a:solidFill>
                  <a:schemeClr val="tx1"/>
                </a:solidFill>
                <a:latin typeface="+mn-lt"/>
                <a:ea typeface="+mn-ea"/>
                <a:cs typeface="+mn-cs"/>
              </a:rPr>
              <a:t>/innenfeindliche, der Fürsorgepflicht des Dienstgebers widersprechende fortgesetzte Überbelastung von LehrerInnen3 würde das Einsparen</a:t>
            </a:r>
          </a:p>
          <a:p>
            <a:r>
              <a:rPr lang="de-DE" sz="1200" b="0" i="0" u="none" strike="noStrike" kern="1200" baseline="0" dirty="0" smtClean="0">
                <a:solidFill>
                  <a:schemeClr val="tx1"/>
                </a:solidFill>
                <a:latin typeface="+mn-lt"/>
                <a:ea typeface="+mn-ea"/>
                <a:cs typeface="+mn-cs"/>
              </a:rPr>
              <a:t>von wenigstens 10% der 120.000 Lehrer/innendienstposten bewirken. Ungeachtet der negativen Folgen für Lehrer/innen und Schulqualität setzt der Regierungsentwurf ungleiche Wochen- bzw. Jahresarbeitszeiten für gleichwertige und individuell wie gesellschaftlich gleich bedeutsame Lehrer/</a:t>
            </a:r>
            <a:r>
              <a:rPr lang="de-DE" sz="1200" b="0" i="0" u="none" strike="noStrike" kern="1200" baseline="0" dirty="0" err="1" smtClean="0">
                <a:solidFill>
                  <a:schemeClr val="tx1"/>
                </a:solidFill>
                <a:latin typeface="+mn-lt"/>
                <a:ea typeface="+mn-ea"/>
                <a:cs typeface="+mn-cs"/>
              </a:rPr>
              <a:t>innenarbei</a:t>
            </a:r>
            <a:r>
              <a:rPr lang="de-DE" sz="1200" b="0" i="0" u="none" strike="noStrike" kern="1200" baseline="0" dirty="0" smtClean="0">
                <a:solidFill>
                  <a:schemeClr val="tx1"/>
                </a:solidFill>
                <a:latin typeface="+mn-lt"/>
                <a:ea typeface="+mn-ea"/>
                <a:cs typeface="+mn-cs"/>
              </a:rPr>
              <a:t> fest.</a:t>
            </a:r>
            <a:endParaRPr lang="de-DE" b="1" baseline="0" dirty="0" smtClean="0"/>
          </a:p>
        </p:txBody>
      </p:sp>
      <p:sp>
        <p:nvSpPr>
          <p:cNvPr id="4" name="Foliennummernplatzhalter 3"/>
          <p:cNvSpPr>
            <a:spLocks noGrp="1"/>
          </p:cNvSpPr>
          <p:nvPr>
            <p:ph type="sldNum" sz="quarter" idx="10"/>
          </p:nvPr>
        </p:nvSpPr>
        <p:spPr/>
        <p:txBody>
          <a:bodyPr/>
          <a:lstStyle/>
          <a:p>
            <a:fld id="{72E5C11C-1B9D-4ACB-826A-044CE55DEE8A}" type="slidenum">
              <a:rPr lang="de-DE" smtClean="0"/>
              <a:t>11</a:t>
            </a:fld>
            <a:endParaRPr lang="de-DE"/>
          </a:p>
        </p:txBody>
      </p:sp>
    </p:spTree>
    <p:extLst>
      <p:ext uri="{BB962C8B-B14F-4D97-AF65-F5344CB8AC3E}">
        <p14:creationId xmlns:p14="http://schemas.microsoft.com/office/powerpoint/2010/main" val="3035799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 INFO zu: </a:t>
            </a:r>
            <a:r>
              <a:rPr lang="de-DE" sz="1200" b="1" dirty="0" smtClean="0"/>
              <a:t>Nicht-Erwerb des Mastergrades ist nach 5 Jahren Kündigungsgrund aber …</a:t>
            </a:r>
          </a:p>
          <a:p>
            <a:pPr marL="0" marR="0" lvl="0" indent="0" algn="l" defTabSz="914400" rtl="0" eaLnBrk="1" fontAlgn="auto" latinLnBrk="0" hangingPunct="1">
              <a:lnSpc>
                <a:spcPct val="150000"/>
              </a:lnSpc>
              <a:spcBef>
                <a:spcPts val="0"/>
              </a:spcBef>
              <a:spcAft>
                <a:spcPts val="0"/>
              </a:spcAft>
              <a:buClrTx/>
              <a:buSzTx/>
              <a:buFontTx/>
              <a:buNone/>
              <a:tabLst/>
              <a:defRPr/>
            </a:pPr>
            <a:r>
              <a:rPr lang="de-DE" sz="1200" dirty="0" smtClean="0"/>
              <a:t>Der Master muss</a:t>
            </a:r>
            <a:r>
              <a:rPr lang="de-DE" sz="1200" baseline="0" dirty="0" smtClean="0"/>
              <a:t> nicht berufsbegleitend gemacht werden</a:t>
            </a:r>
            <a:endParaRPr lang="de-DE" sz="1200" dirty="0" smtClean="0"/>
          </a:p>
          <a:p>
            <a:pPr marL="0" marR="0" lvl="0" indent="0" algn="l" defTabSz="914400" rtl="0" eaLnBrk="1" fontAlgn="auto" latinLnBrk="0" hangingPunct="1">
              <a:lnSpc>
                <a:spcPct val="150000"/>
              </a:lnSpc>
              <a:spcBef>
                <a:spcPts val="0"/>
              </a:spcBef>
              <a:spcAft>
                <a:spcPts val="0"/>
              </a:spcAft>
              <a:buClrTx/>
              <a:buSzTx/>
              <a:buFontTx/>
              <a:buNone/>
              <a:tabLst/>
              <a:defRPr/>
            </a:pPr>
            <a:r>
              <a:rPr lang="de-DE" sz="1200" dirty="0" smtClean="0"/>
              <a:t>Der Master muss nach 5 Jahren nach der „</a:t>
            </a:r>
            <a:r>
              <a:rPr lang="de-DE" sz="1200" dirty="0" err="1" smtClean="0"/>
              <a:t>Erstansstellung</a:t>
            </a:r>
            <a:r>
              <a:rPr lang="de-DE" sz="1200" dirty="0" smtClean="0"/>
              <a:t>“ gemacht werden	</a:t>
            </a:r>
          </a:p>
          <a:p>
            <a:pPr marL="0" marR="0" lvl="0" indent="0" algn="l" defTabSz="914400" rtl="0" eaLnBrk="1" fontAlgn="auto" latinLnBrk="0" hangingPunct="1">
              <a:lnSpc>
                <a:spcPct val="150000"/>
              </a:lnSpc>
              <a:spcBef>
                <a:spcPts val="0"/>
              </a:spcBef>
              <a:spcAft>
                <a:spcPts val="0"/>
              </a:spcAft>
              <a:buClrTx/>
              <a:buSzTx/>
              <a:buFontTx/>
              <a:buNone/>
              <a:tabLst/>
              <a:defRPr/>
            </a:pPr>
            <a:r>
              <a:rPr lang="de-DE" sz="1200" dirty="0" smtClean="0"/>
              <a:t>LSR darf Lehrer/innen deswegen kündigen, muss es aber nicht </a:t>
            </a:r>
            <a:r>
              <a:rPr lang="de-DE" sz="1200" dirty="0" smtClean="0">
                <a:sym typeface="Wingdings" panose="05000000000000000000" pitchFamily="2" charset="2"/>
              </a:rPr>
              <a:t> Erfolgt</a:t>
            </a:r>
            <a:r>
              <a:rPr lang="de-DE" sz="1200" baseline="0" dirty="0" smtClean="0">
                <a:sym typeface="Wingdings" panose="05000000000000000000" pitchFamily="2" charset="2"/>
              </a:rPr>
              <a:t> die Kündigung nach 5 Jahren und 3 Monaten nicht, wird nach aktueller Rechtslage (Arbeitsgesetz) das Anstellungsverhältnis unbefristet bei gleichem 	Gehalt. Bei Karrierewunsch und Anstellungswunsch in der Oberstufe (außer bei dringendem Bedarf), muss der Master aber gemacht werden</a:t>
            </a:r>
          </a:p>
          <a:p>
            <a:pPr marL="0" marR="0" lvl="0" indent="0" algn="l" defTabSz="914400" rtl="0" eaLnBrk="1" fontAlgn="auto" latinLnBrk="0" hangingPunct="1">
              <a:lnSpc>
                <a:spcPct val="150000"/>
              </a:lnSpc>
              <a:spcBef>
                <a:spcPts val="0"/>
              </a:spcBef>
              <a:spcAft>
                <a:spcPts val="0"/>
              </a:spcAft>
              <a:buClrTx/>
              <a:buSzTx/>
              <a:buFontTx/>
              <a:buNone/>
              <a:tabLst/>
              <a:defRPr/>
            </a:pPr>
            <a:r>
              <a:rPr lang="de-DE" sz="1200" dirty="0" smtClean="0"/>
              <a:t>Fachpraktischen Unterricht erfordert ein Studium im Ausmaß von 240 ECTS* Anrechnungen, wie in der </a:t>
            </a:r>
            <a:r>
              <a:rPr lang="de-DE" sz="1200" dirty="0" err="1" smtClean="0"/>
              <a:t>LehrerInnenbildung</a:t>
            </a:r>
            <a:r>
              <a:rPr lang="de-DE" sz="1200" dirty="0" smtClean="0"/>
              <a:t> Neu beschlossen, fehlen im Entwurf!</a:t>
            </a:r>
          </a:p>
          <a:p>
            <a:pPr marL="0" marR="0" lvl="0" indent="0" algn="l" defTabSz="914400" rtl="0" eaLnBrk="1" fontAlgn="auto" latinLnBrk="0" hangingPunct="1">
              <a:lnSpc>
                <a:spcPct val="150000"/>
              </a:lnSpc>
              <a:spcBef>
                <a:spcPts val="0"/>
              </a:spcBef>
              <a:spcAft>
                <a:spcPts val="0"/>
              </a:spcAft>
              <a:buClrTx/>
              <a:buSzTx/>
              <a:buFontTx/>
              <a:buNone/>
              <a:tabLst/>
              <a:defRPr/>
            </a:pPr>
            <a:endParaRPr lang="de-DE" sz="1200" dirty="0" smtClean="0"/>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2800" b="1" i="0" u="none" strike="noStrike" kern="1200" cap="none" spc="0" normalizeH="0" baseline="0" noProof="0" dirty="0" smtClean="0">
                <a:ln>
                  <a:noFill/>
                </a:ln>
                <a:solidFill>
                  <a:prstClr val="black"/>
                </a:solidFill>
                <a:effectLst/>
                <a:uLnTx/>
                <a:uFillTx/>
                <a:latin typeface="+mn-lt"/>
              </a:rPr>
              <a:t>INFO zu: Fachpraktischen Unterricht erfordert ein Studium im Ausmaß von 240 ECTS*</a:t>
            </a:r>
            <a:r>
              <a:rPr kumimoji="0" lang="de-DE" sz="2800" b="0" i="0" u="none" strike="noStrike" kern="1200" cap="none" spc="0" normalizeH="0" baseline="0" noProof="0" dirty="0" smtClean="0">
                <a:ln>
                  <a:noFill/>
                </a:ln>
                <a:solidFill>
                  <a:prstClr val="black"/>
                </a:solidFill>
                <a:effectLst/>
                <a:uLnTx/>
                <a:uFillTx/>
                <a:latin typeface="+mn-lt"/>
              </a:rPr>
              <a:t> </a:t>
            </a:r>
            <a:br>
              <a:rPr kumimoji="0" lang="de-DE" sz="2800" b="0" i="0" u="none" strike="noStrike" kern="1200" cap="none" spc="0" normalizeH="0" baseline="0" noProof="0" dirty="0" smtClean="0">
                <a:ln>
                  <a:noFill/>
                </a:ln>
                <a:solidFill>
                  <a:prstClr val="black"/>
                </a:solidFill>
                <a:effectLst/>
                <a:uLnTx/>
                <a:uFillTx/>
                <a:latin typeface="+mn-lt"/>
              </a:rPr>
            </a:br>
            <a:r>
              <a:rPr kumimoji="0" lang="de-DE" sz="2800" b="0" i="0" u="none" strike="noStrike" kern="1200" cap="none" spc="0" normalizeH="0" baseline="0" noProof="0" dirty="0" smtClean="0">
                <a:ln>
                  <a:noFill/>
                </a:ln>
                <a:solidFill>
                  <a:prstClr val="black"/>
                </a:solidFill>
                <a:effectLst/>
                <a:uLnTx/>
                <a:uFillTx/>
                <a:latin typeface="+mn-lt"/>
              </a:rPr>
              <a:t>Anrechnungen, wie in der Lehrer/</a:t>
            </a:r>
            <a:r>
              <a:rPr kumimoji="0" lang="de-DE" sz="2800" b="0" i="0" u="none" strike="noStrike" kern="1200" cap="none" spc="0" normalizeH="0" baseline="0" noProof="0" dirty="0" err="1" smtClean="0">
                <a:ln>
                  <a:noFill/>
                </a:ln>
                <a:solidFill>
                  <a:prstClr val="black"/>
                </a:solidFill>
                <a:effectLst/>
                <a:uLnTx/>
                <a:uFillTx/>
                <a:latin typeface="+mn-lt"/>
              </a:rPr>
              <a:t>innenbildung</a:t>
            </a:r>
            <a:r>
              <a:rPr kumimoji="0" lang="de-DE" sz="2800" b="0" i="0" u="none" strike="noStrike" kern="1200" cap="none" spc="0" normalizeH="0" baseline="0" noProof="0" dirty="0" smtClean="0">
                <a:ln>
                  <a:noFill/>
                </a:ln>
                <a:solidFill>
                  <a:prstClr val="black"/>
                </a:solidFill>
                <a:effectLst/>
                <a:uLnTx/>
                <a:uFillTx/>
                <a:latin typeface="+mn-lt"/>
              </a:rPr>
              <a:t> Neu beschlossen, fehlen im Entwurf!</a:t>
            </a: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endParaRPr kumimoji="0" lang="de-DE" sz="2800" b="0" i="0" u="none" strike="noStrike" kern="1200" cap="none" spc="0" normalizeH="0" baseline="0" noProof="0" dirty="0" smtClean="0">
              <a:ln>
                <a:noFill/>
              </a:ln>
              <a:solidFill>
                <a:prstClr val="black"/>
              </a:solidFill>
              <a:effectLst/>
              <a:uLnTx/>
              <a:uFillTx/>
              <a:latin typeface="+mn-lt"/>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2800" b="1" i="0" u="none" strike="noStrike" kern="1200" cap="none" spc="0" normalizeH="0" baseline="0" noProof="0" dirty="0" smtClean="0">
                <a:ln>
                  <a:noFill/>
                </a:ln>
                <a:solidFill>
                  <a:prstClr val="black"/>
                </a:solidFill>
                <a:effectLst/>
                <a:uLnTx/>
                <a:uFillTx/>
                <a:latin typeface="+mn-lt"/>
              </a:rPr>
              <a:t>INFO zu: </a:t>
            </a:r>
            <a:r>
              <a:rPr lang="de-DE" sz="2800" dirty="0" smtClean="0"/>
              <a:t>Fachtheoretischen Unterricht erfordert ein Studium im Ausmaß von 240 ECTS </a:t>
            </a:r>
            <a:br>
              <a:rPr lang="de-DE" sz="2800" dirty="0" smtClean="0"/>
            </a:br>
            <a:r>
              <a:rPr lang="de-DE" sz="2800" dirty="0" smtClean="0"/>
              <a:t>Anrechnungen, wie in der Lehrer/</a:t>
            </a:r>
            <a:r>
              <a:rPr lang="de-DE" sz="2800" dirty="0" err="1" smtClean="0"/>
              <a:t>innenbildung</a:t>
            </a:r>
            <a:r>
              <a:rPr lang="de-DE" sz="2800" dirty="0" smtClean="0"/>
              <a:t> Neu beschlossen, fehlen im Entwurf!</a:t>
            </a: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endParaRPr lang="de-DE" sz="2800" dirty="0" smtClean="0"/>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lang="de-DE" sz="2800" b="1" dirty="0" smtClean="0"/>
              <a:t>INFO zu: Praxiszeiten werden nicht mehr im Gesetz vorgeschrieben </a:t>
            </a:r>
            <a:br>
              <a:rPr lang="de-DE" sz="2800" b="1" dirty="0" smtClean="0"/>
            </a:br>
            <a:r>
              <a:rPr lang="de-DE" sz="2800" b="0" dirty="0" smtClean="0"/>
              <a:t>Sie</a:t>
            </a:r>
            <a:r>
              <a:rPr lang="de-DE" sz="2800" b="0" baseline="0" dirty="0" smtClean="0"/>
              <a:t> </a:t>
            </a:r>
            <a:r>
              <a:rPr lang="de-DE" sz="2800" dirty="0" smtClean="0"/>
              <a:t>müssen in Verordnungen definiert werden</a:t>
            </a:r>
          </a:p>
        </p:txBody>
      </p:sp>
      <p:sp>
        <p:nvSpPr>
          <p:cNvPr id="4" name="Foliennummernplatzhalter 3"/>
          <p:cNvSpPr>
            <a:spLocks noGrp="1"/>
          </p:cNvSpPr>
          <p:nvPr>
            <p:ph type="sldNum" sz="quarter" idx="10"/>
          </p:nvPr>
        </p:nvSpPr>
        <p:spPr/>
        <p:txBody>
          <a:bodyPr/>
          <a:lstStyle/>
          <a:p>
            <a:fld id="{72E5C11C-1B9D-4ACB-826A-044CE55DEE8A}" type="slidenum">
              <a:rPr lang="de-DE" smtClean="0"/>
              <a:t>12</a:t>
            </a:fld>
            <a:endParaRPr lang="de-DE"/>
          </a:p>
        </p:txBody>
      </p:sp>
    </p:spTree>
    <p:extLst>
      <p:ext uri="{BB962C8B-B14F-4D97-AF65-F5344CB8AC3E}">
        <p14:creationId xmlns:p14="http://schemas.microsoft.com/office/powerpoint/2010/main" val="1676280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Mentorin erhält eine Stunde (zusätzliche Tätigkeit) und eine Vergütung (siehe auch Folie „Zusatzfunktionen“ weiter</a:t>
            </a:r>
            <a:r>
              <a:rPr lang="de-DE" b="1" baseline="0" dirty="0" smtClean="0"/>
              <a:t> unten)</a:t>
            </a:r>
            <a:endParaRPr lang="de-DE" b="1" dirty="0" smtClean="0"/>
          </a:p>
          <a:p>
            <a:pPr>
              <a:lnSpc>
                <a:spcPct val="90000"/>
              </a:lnSpc>
            </a:pPr>
            <a:r>
              <a:rPr lang="de-DE" sz="1200" dirty="0" smtClean="0"/>
              <a:t>	Mentorin: Lehrgang mit 60 ECTS (2 Semester Vollstudium) erforderlich</a:t>
            </a:r>
          </a:p>
          <a:p>
            <a:pPr>
              <a:lnSpc>
                <a:spcPct val="90000"/>
              </a:lnSpc>
              <a:buFont typeface="Wingdings 2" panose="05020102010507070707" pitchFamily="18" charset="2"/>
              <a:buNone/>
            </a:pPr>
            <a:r>
              <a:rPr lang="de-DE" sz="1200" dirty="0" smtClean="0"/>
              <a:t>	Betreuung von bis zu 3 Personen in der Induktionsphase</a:t>
            </a:r>
          </a:p>
          <a:p>
            <a:pPr>
              <a:lnSpc>
                <a:spcPct val="90000"/>
              </a:lnSpc>
              <a:buFont typeface="Wingdings 2" panose="05020102010507070707" pitchFamily="18" charset="2"/>
              <a:buNone/>
            </a:pPr>
            <a:r>
              <a:rPr lang="de-DE" sz="1200" dirty="0" smtClean="0"/>
              <a:t>	Zulage: € 90,-- (für 1 Person); € 120,-- (für 2 Personen); € 150,-- (für 3 Personen ) 14 x pro Jahr</a:t>
            </a:r>
          </a:p>
          <a:p>
            <a:endParaRPr lang="de-DE" sz="2800" dirty="0" smtClean="0"/>
          </a:p>
        </p:txBody>
      </p:sp>
      <p:sp>
        <p:nvSpPr>
          <p:cNvPr id="4" name="Foliennummernplatzhalter 3"/>
          <p:cNvSpPr>
            <a:spLocks noGrp="1"/>
          </p:cNvSpPr>
          <p:nvPr>
            <p:ph type="sldNum" sz="quarter" idx="10"/>
          </p:nvPr>
        </p:nvSpPr>
        <p:spPr/>
        <p:txBody>
          <a:bodyPr/>
          <a:lstStyle/>
          <a:p>
            <a:fld id="{72E5C11C-1B9D-4ACB-826A-044CE55DEE8A}" type="slidenum">
              <a:rPr lang="de-DE" smtClean="0"/>
              <a:t>13</a:t>
            </a:fld>
            <a:endParaRPr lang="de-DE"/>
          </a:p>
        </p:txBody>
      </p:sp>
    </p:spTree>
    <p:extLst>
      <p:ext uri="{BB962C8B-B14F-4D97-AF65-F5344CB8AC3E}">
        <p14:creationId xmlns:p14="http://schemas.microsoft.com/office/powerpoint/2010/main" val="1698958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INFO zu: </a:t>
            </a:r>
            <a:r>
              <a:rPr lang="de-DE" sz="1200" b="1" dirty="0" smtClean="0"/>
              <a:t>Wer vor dem SJ 2014/15 noch nicht unterrichtet hat, egal ob befristet oder unbefristet. </a:t>
            </a:r>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sz="1200" b="0" dirty="0" smtClean="0"/>
              <a:t>BSP. Ein Unterrichtspraktikant im SJ 2013/14 unterrichtet</a:t>
            </a:r>
            <a:r>
              <a:rPr lang="de-DE" sz="1200" b="0" baseline="0" dirty="0" smtClean="0"/>
              <a:t> zusätzlich zu seinen verpflichtenden </a:t>
            </a:r>
            <a:r>
              <a:rPr lang="de-DE" sz="1200" b="0" baseline="0" dirty="0" err="1" smtClean="0"/>
              <a:t>Klassenbetreungen</a:t>
            </a:r>
            <a:r>
              <a:rPr lang="de-DE" sz="1200" b="0" baseline="0" dirty="0" smtClean="0"/>
              <a:t> noch 4 Stunden. Es entsteht ein Dienstverhältnis (Vertrag) mit dem Bund. Er kann deshalb nicht mehr in das neue Dienstrecht (auch nicht freiwillig wählen), weil er bereits 2013/14 unterrichtet hat – also seit 2013/24 Lehrer des Bundes ist.</a:t>
            </a:r>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sz="1200" b="0" baseline="0" dirty="0" smtClean="0"/>
              <a:t>BSP: </a:t>
            </a:r>
            <a:r>
              <a:rPr lang="de-DE" sz="1200" b="0" dirty="0" smtClean="0"/>
              <a:t>Ein Unterrichtspraktikant im SJ 2013/14 unterrichtet</a:t>
            </a:r>
            <a:r>
              <a:rPr lang="de-DE" sz="1200" b="0" baseline="0" dirty="0" smtClean="0"/>
              <a:t> </a:t>
            </a:r>
            <a:r>
              <a:rPr lang="de-DE" sz="1200" b="1" baseline="0" dirty="0" smtClean="0"/>
              <a:t>keine</a:t>
            </a:r>
            <a:r>
              <a:rPr lang="de-DE" sz="1200" b="0" baseline="0" dirty="0" smtClean="0"/>
              <a:t> zusätzlichen Klassen zu seinen verpflichtenden </a:t>
            </a:r>
            <a:r>
              <a:rPr lang="de-DE" sz="1200" b="0" baseline="0" dirty="0" err="1" smtClean="0"/>
              <a:t>Klassenbetreungen</a:t>
            </a:r>
            <a:r>
              <a:rPr lang="de-DE" sz="1200" b="0" baseline="0" dirty="0" smtClean="0"/>
              <a:t>. Er wird 2014/15 als befristeter Lehrer eingestellt. In diesem Fall kann er zwischen dem alten und neuen Dienstrecht wählen. </a:t>
            </a:r>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sz="1200" b="0" baseline="0" dirty="0" smtClean="0"/>
              <a:t>BSP. Lehrerin mit befristetem Vertrag unterrichtet seit 2013/14 und wird 2016/17 unbefristet. Sie kann deshalb nicht mehr in das neue Dienstrecht (auch nicht freiwillig wählen), weil sie bereits 2013/14 unterrichtet hat. </a:t>
            </a:r>
          </a:p>
          <a:p>
            <a:pPr marL="0" marR="0" lvl="0" indent="0" algn="l" defTabSz="914400" rtl="0" eaLnBrk="1" fontAlgn="auto" latinLnBrk="0" hangingPunct="1">
              <a:lnSpc>
                <a:spcPct val="150000"/>
              </a:lnSpc>
              <a:spcBef>
                <a:spcPts val="0"/>
              </a:spcBef>
              <a:spcAft>
                <a:spcPts val="0"/>
              </a:spcAft>
              <a:buClrTx/>
              <a:buSzTx/>
              <a:buFontTx/>
              <a:buNone/>
              <a:tabLst/>
              <a:defRPr/>
            </a:pPr>
            <a:r>
              <a:rPr lang="de-DE" sz="1200" b="0" baseline="0" dirty="0" smtClean="0"/>
              <a:t>  </a:t>
            </a:r>
            <a:endParaRPr lang="de-DE" sz="1200" dirty="0" smtClean="0"/>
          </a:p>
          <a:p>
            <a:endParaRPr lang="de-DE" sz="2800" dirty="0" smtClean="0"/>
          </a:p>
        </p:txBody>
      </p:sp>
      <p:sp>
        <p:nvSpPr>
          <p:cNvPr id="4" name="Foliennummernplatzhalter 3"/>
          <p:cNvSpPr>
            <a:spLocks noGrp="1"/>
          </p:cNvSpPr>
          <p:nvPr>
            <p:ph type="sldNum" sz="quarter" idx="10"/>
          </p:nvPr>
        </p:nvSpPr>
        <p:spPr/>
        <p:txBody>
          <a:bodyPr/>
          <a:lstStyle/>
          <a:p>
            <a:fld id="{72E5C11C-1B9D-4ACB-826A-044CE55DEE8A}" type="slidenum">
              <a:rPr lang="de-DE" smtClean="0"/>
              <a:t>14</a:t>
            </a:fld>
            <a:endParaRPr lang="de-DE"/>
          </a:p>
        </p:txBody>
      </p:sp>
    </p:spTree>
    <p:extLst>
      <p:ext uri="{BB962C8B-B14F-4D97-AF65-F5344CB8AC3E}">
        <p14:creationId xmlns:p14="http://schemas.microsoft.com/office/powerpoint/2010/main" val="3187236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15</a:t>
            </a:fld>
            <a:endParaRPr lang="de-DE"/>
          </a:p>
        </p:txBody>
      </p:sp>
    </p:spTree>
    <p:extLst>
      <p:ext uri="{BB962C8B-B14F-4D97-AF65-F5344CB8AC3E}">
        <p14:creationId xmlns:p14="http://schemas.microsoft.com/office/powerpoint/2010/main" val="10275890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90000"/>
              </a:lnSpc>
              <a:spcBef>
                <a:spcPts val="0"/>
              </a:spcBef>
              <a:spcAft>
                <a:spcPts val="0"/>
              </a:spcAft>
              <a:buClrTx/>
              <a:buSzTx/>
              <a:buFontTx/>
              <a:buBlip>
                <a:blip r:embed="rId3"/>
              </a:buBlip>
              <a:tabLst/>
              <a:defRPr/>
            </a:pPr>
            <a:r>
              <a:rPr lang="de-DE" sz="2800" b="1" dirty="0" smtClean="0"/>
              <a:t>INFO zu: </a:t>
            </a:r>
            <a:r>
              <a:rPr kumimoji="0" lang="de-DE" sz="2800" b="1" i="0" u="none" strike="noStrike" kern="1200" cap="none" spc="0" normalizeH="0" baseline="0" noProof="0" dirty="0" smtClean="0">
                <a:ln>
                  <a:noFill/>
                </a:ln>
                <a:solidFill>
                  <a:prstClr val="black"/>
                </a:solidFill>
                <a:effectLst/>
                <a:uLnTx/>
                <a:uFillTx/>
                <a:latin typeface="+mn-lt"/>
              </a:rPr>
              <a:t>Direktor/in: Lehrgang mit 90 ECTS </a:t>
            </a:r>
            <a:br>
              <a:rPr kumimoji="0" lang="de-DE" sz="2800" b="1" i="0" u="none" strike="noStrike" kern="1200" cap="none" spc="0" normalizeH="0" baseline="0" noProof="0" dirty="0" smtClean="0">
                <a:ln>
                  <a:noFill/>
                </a:ln>
                <a:solidFill>
                  <a:prstClr val="black"/>
                </a:solidFill>
                <a:effectLst/>
                <a:uLnTx/>
                <a:uFillTx/>
                <a:latin typeface="+mn-lt"/>
              </a:rPr>
            </a:br>
            <a:r>
              <a:rPr kumimoji="0" lang="de-DE" sz="2800" b="0" i="0" u="none" strike="noStrike" kern="1200" cap="none" spc="0" normalizeH="0" baseline="0" noProof="0" dirty="0" smtClean="0">
                <a:ln>
                  <a:noFill/>
                </a:ln>
                <a:solidFill>
                  <a:prstClr val="black"/>
                </a:solidFill>
                <a:effectLst/>
                <a:uLnTx/>
                <a:uFillTx/>
                <a:latin typeface="+mn-lt"/>
              </a:rPr>
              <a:t>(3 Semester Vollstudium), Bestellungsverfahren wie bisher, nach 5 </a:t>
            </a:r>
            <a:r>
              <a:rPr kumimoji="0" lang="de-DE" sz="2800" b="0" i="0" u="none" strike="noStrike" kern="1200" cap="none" spc="0" normalizeH="0" baseline="0" noProof="0" dirty="0" err="1" smtClean="0">
                <a:ln>
                  <a:noFill/>
                </a:ln>
                <a:solidFill>
                  <a:prstClr val="black"/>
                </a:solidFill>
                <a:effectLst/>
                <a:uLnTx/>
                <a:uFillTx/>
                <a:latin typeface="+mn-lt"/>
              </a:rPr>
              <a:t>jahren</a:t>
            </a:r>
            <a:r>
              <a:rPr kumimoji="0" lang="de-DE" sz="2800" b="0" i="0" u="none" strike="noStrike" kern="1200" cap="none" spc="0" normalizeH="0" baseline="0" noProof="0" dirty="0" smtClean="0">
                <a:ln>
                  <a:noFill/>
                </a:ln>
                <a:solidFill>
                  <a:prstClr val="black"/>
                </a:solidFill>
                <a:effectLst/>
                <a:uLnTx/>
                <a:uFillTx/>
                <a:latin typeface="+mn-lt"/>
              </a:rPr>
              <a:t> „unabsetzbar“, in den ersten 5 Jahren nur mehr von LSR absetzbar – bisher SGA und LSR</a:t>
            </a:r>
          </a:p>
        </p:txBody>
      </p:sp>
      <p:sp>
        <p:nvSpPr>
          <p:cNvPr id="4" name="Foliennummernplatzhalter 3"/>
          <p:cNvSpPr>
            <a:spLocks noGrp="1"/>
          </p:cNvSpPr>
          <p:nvPr>
            <p:ph type="sldNum" sz="quarter" idx="10"/>
          </p:nvPr>
        </p:nvSpPr>
        <p:spPr/>
        <p:txBody>
          <a:bodyPr/>
          <a:lstStyle/>
          <a:p>
            <a:fld id="{72E5C11C-1B9D-4ACB-826A-044CE55DEE8A}" type="slidenum">
              <a:rPr lang="de-DE" smtClean="0"/>
              <a:t>16</a:t>
            </a:fld>
            <a:endParaRPr lang="de-DE"/>
          </a:p>
        </p:txBody>
      </p:sp>
    </p:spTree>
    <p:extLst>
      <p:ext uri="{BB962C8B-B14F-4D97-AF65-F5344CB8AC3E}">
        <p14:creationId xmlns:p14="http://schemas.microsoft.com/office/powerpoint/2010/main" val="1620344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90000"/>
              </a:lnSpc>
              <a:spcBef>
                <a:spcPts val="0"/>
              </a:spcBef>
              <a:spcAft>
                <a:spcPts val="0"/>
              </a:spcAft>
              <a:buClrTx/>
              <a:buSzTx/>
              <a:buFontTx/>
              <a:buBlip>
                <a:blip r:embed="rId3"/>
              </a:buBlip>
              <a:tabLst/>
              <a:defRPr/>
            </a:pPr>
            <a:endParaRPr kumimoji="0" lang="de-DE" sz="2800" b="0" i="0" u="none" strike="noStrike" kern="1200" cap="none" spc="0" normalizeH="0" baseline="0" noProof="0" dirty="0" smtClean="0">
              <a:ln>
                <a:noFill/>
              </a:ln>
              <a:solidFill>
                <a:prstClr val="black"/>
              </a:solidFill>
              <a:effectLst/>
              <a:uLnTx/>
              <a:uFillTx/>
              <a:latin typeface="+mn-lt"/>
            </a:endParaRPr>
          </a:p>
        </p:txBody>
      </p:sp>
      <p:sp>
        <p:nvSpPr>
          <p:cNvPr id="4" name="Foliennummernplatzhalter 3"/>
          <p:cNvSpPr>
            <a:spLocks noGrp="1"/>
          </p:cNvSpPr>
          <p:nvPr>
            <p:ph type="sldNum" sz="quarter" idx="10"/>
          </p:nvPr>
        </p:nvSpPr>
        <p:spPr/>
        <p:txBody>
          <a:bodyPr/>
          <a:lstStyle/>
          <a:p>
            <a:fld id="{72E5C11C-1B9D-4ACB-826A-044CE55DEE8A}" type="slidenum">
              <a:rPr lang="de-DE" smtClean="0"/>
              <a:t>17</a:t>
            </a:fld>
            <a:endParaRPr lang="de-DE"/>
          </a:p>
        </p:txBody>
      </p:sp>
    </p:spTree>
    <p:extLst>
      <p:ext uri="{BB962C8B-B14F-4D97-AF65-F5344CB8AC3E}">
        <p14:creationId xmlns:p14="http://schemas.microsoft.com/office/powerpoint/2010/main" val="14105796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90000"/>
              </a:lnSpc>
              <a:spcBef>
                <a:spcPts val="0"/>
              </a:spcBef>
              <a:spcAft>
                <a:spcPts val="0"/>
              </a:spcAft>
              <a:buClrTx/>
              <a:buSzTx/>
              <a:buFontTx/>
              <a:buBlip>
                <a:blip r:embed="rId3"/>
              </a:buBlip>
              <a:tabLst/>
              <a:defRPr/>
            </a:pPr>
            <a:endParaRPr kumimoji="0" lang="de-DE" sz="2800" b="0" i="0" u="none" strike="noStrike" kern="1200" cap="none" spc="0" normalizeH="0" baseline="0" noProof="0" dirty="0" smtClean="0">
              <a:ln>
                <a:noFill/>
              </a:ln>
              <a:solidFill>
                <a:prstClr val="black"/>
              </a:solidFill>
              <a:effectLst/>
              <a:uLnTx/>
              <a:uFillTx/>
              <a:latin typeface="+mn-lt"/>
            </a:endParaRPr>
          </a:p>
        </p:txBody>
      </p:sp>
      <p:sp>
        <p:nvSpPr>
          <p:cNvPr id="4" name="Foliennummernplatzhalter 3"/>
          <p:cNvSpPr>
            <a:spLocks noGrp="1"/>
          </p:cNvSpPr>
          <p:nvPr>
            <p:ph type="sldNum" sz="quarter" idx="10"/>
          </p:nvPr>
        </p:nvSpPr>
        <p:spPr/>
        <p:txBody>
          <a:bodyPr/>
          <a:lstStyle/>
          <a:p>
            <a:fld id="{72E5C11C-1B9D-4ACB-826A-044CE55DEE8A}" type="slidenum">
              <a:rPr lang="de-DE" smtClean="0"/>
              <a:t>18</a:t>
            </a:fld>
            <a:endParaRPr lang="de-DE"/>
          </a:p>
        </p:txBody>
      </p:sp>
    </p:spTree>
    <p:extLst>
      <p:ext uri="{BB962C8B-B14F-4D97-AF65-F5344CB8AC3E}">
        <p14:creationId xmlns:p14="http://schemas.microsoft.com/office/powerpoint/2010/main" val="3092627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Siehe Grafiken </a:t>
            </a:r>
            <a:r>
              <a:rPr lang="de-DE" b="1" smtClean="0"/>
              <a:t>am Schluss </a:t>
            </a:r>
            <a:r>
              <a:rPr lang="de-DE" b="1" dirty="0" smtClean="0"/>
              <a:t>der Präsentation</a:t>
            </a:r>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19</a:t>
            </a:fld>
            <a:endParaRPr lang="de-DE"/>
          </a:p>
        </p:txBody>
      </p:sp>
    </p:spTree>
    <p:extLst>
      <p:ext uri="{BB962C8B-B14F-4D97-AF65-F5344CB8AC3E}">
        <p14:creationId xmlns:p14="http://schemas.microsoft.com/office/powerpoint/2010/main" val="19777046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Siehe Grafiken am Schluss der Präsentation</a:t>
            </a:r>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20</a:t>
            </a:fld>
            <a:endParaRPr lang="de-DE"/>
          </a:p>
        </p:txBody>
      </p:sp>
    </p:spTree>
    <p:extLst>
      <p:ext uri="{BB962C8B-B14F-4D97-AF65-F5344CB8AC3E}">
        <p14:creationId xmlns:p14="http://schemas.microsoft.com/office/powerpoint/2010/main" val="1279451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2E5C11C-1B9D-4ACB-826A-044CE55DEE8A}" type="slidenum">
              <a:rPr lang="de-DE" smtClean="0"/>
              <a:t>3</a:t>
            </a:fld>
            <a:endParaRPr lang="de-DE"/>
          </a:p>
        </p:txBody>
      </p:sp>
    </p:spTree>
    <p:extLst>
      <p:ext uri="{BB962C8B-B14F-4D97-AF65-F5344CB8AC3E}">
        <p14:creationId xmlns:p14="http://schemas.microsoft.com/office/powerpoint/2010/main" val="1923861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lang="de-DE" sz="1200" b="1" kern="1200" dirty="0" smtClean="0">
                <a:solidFill>
                  <a:schemeClr val="tx1"/>
                </a:solidFill>
                <a:effectLst/>
                <a:latin typeface="+mn-lt"/>
                <a:ea typeface="+mn-ea"/>
                <a:cs typeface="+mn-cs"/>
              </a:rPr>
              <a:t>INFO </a:t>
            </a:r>
            <a:r>
              <a:rPr kumimoji="0" lang="de-DE" sz="3200" b="1" i="0" u="none" strike="noStrike" kern="1200" cap="none" spc="0" normalizeH="0" baseline="0" noProof="0" dirty="0" smtClean="0">
                <a:ln>
                  <a:noFill/>
                </a:ln>
                <a:solidFill>
                  <a:prstClr val="black"/>
                </a:solidFill>
                <a:effectLst/>
                <a:uLnTx/>
                <a:uFillTx/>
                <a:latin typeface="+mn-lt"/>
              </a:rPr>
              <a:t>Alle müssen 22 Stunden unterrichten (+ 2 Stunden sonstige Tätigkeit) </a:t>
            </a:r>
            <a:r>
              <a:rPr kumimoji="0" lang="de-DE" sz="3200" b="1" i="0" u="none" strike="noStrike" kern="1200" cap="none" spc="0" normalizeH="0" baseline="0" noProof="0" dirty="0" smtClean="0">
                <a:ln>
                  <a:noFill/>
                </a:ln>
                <a:solidFill>
                  <a:prstClr val="black"/>
                </a:solidFill>
                <a:effectLst/>
                <a:uLnTx/>
                <a:uFillTx/>
                <a:latin typeface="+mn-lt"/>
                <a:sym typeface="Wingdings" panose="05000000000000000000" pitchFamily="2" charset="2"/>
              </a:rPr>
              <a:t> siehe auch nächste Folie</a:t>
            </a:r>
            <a:endParaRPr kumimoji="0" lang="de-DE" sz="3200" b="1" i="0" u="none" strike="noStrike" kern="1200" cap="none" spc="0" normalizeH="0" baseline="0" noProof="0" dirty="0" smtClean="0">
              <a:ln>
                <a:noFill/>
              </a:ln>
              <a:solidFill>
                <a:prstClr val="black"/>
              </a:solidFill>
              <a:effectLst/>
              <a:uLnTx/>
              <a:uFillTx/>
              <a:latin typeface="+mn-lt"/>
            </a:endParaRPr>
          </a:p>
          <a:p>
            <a:r>
              <a:rPr lang="de-DE" sz="1200" b="1" kern="1200" dirty="0" smtClean="0">
                <a:solidFill>
                  <a:schemeClr val="tx1"/>
                </a:solidFill>
                <a:effectLst/>
                <a:latin typeface="+mn-lt"/>
                <a:ea typeface="+mn-ea"/>
                <a:cs typeface="+mn-cs"/>
              </a:rPr>
              <a:t>§ 40a. </a:t>
            </a:r>
          </a:p>
          <a:p>
            <a:r>
              <a:rPr lang="de-DE" sz="1200" kern="1200" dirty="0" smtClean="0">
                <a:solidFill>
                  <a:schemeClr val="tx1"/>
                </a:solidFill>
                <a:effectLst/>
                <a:latin typeface="+mn-lt"/>
                <a:ea typeface="+mn-ea"/>
                <a:cs typeface="+mn-cs"/>
              </a:rPr>
              <a:t>(1) Die Vertragslehrperson ist zur gewissenhaften und engagierten Wahrnehmung der pädagogischen Kernaufgaben und zur sorgfältigen Erfüllung der sonstigen sich aus der lehramtlichen Stellung ergebenden Aufgaben verpflichtet.</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(2) Die pädagogischen Kernaufgaben (im Sinne der Durchführung und Begleitung von Lern- und Lehrprozessen) sind:</a:t>
            </a:r>
          </a:p>
          <a:p>
            <a:r>
              <a:rPr lang="de-DE" sz="1200" kern="1200" dirty="0" smtClean="0">
                <a:solidFill>
                  <a:schemeClr val="tx1"/>
                </a:solidFill>
                <a:effectLst/>
                <a:latin typeface="+mn-lt"/>
                <a:ea typeface="+mn-ea"/>
                <a:cs typeface="+mn-cs"/>
              </a:rPr>
              <a:t>1. unterrichtliche Aufgaben (Unterrichtsverpflichtung), bestehend aus</a:t>
            </a:r>
          </a:p>
          <a:p>
            <a:r>
              <a:rPr lang="de-DE" sz="1200" kern="1200" dirty="0" smtClean="0">
                <a:solidFill>
                  <a:schemeClr val="tx1"/>
                </a:solidFill>
                <a:effectLst/>
                <a:latin typeface="+mn-lt"/>
                <a:ea typeface="+mn-ea"/>
                <a:cs typeface="+mn-cs"/>
              </a:rPr>
              <a:t>a) der Unterrichtserteilung und</a:t>
            </a:r>
          </a:p>
          <a:p>
            <a:r>
              <a:rPr lang="de-DE" sz="1200" kern="1200" dirty="0" smtClean="0">
                <a:solidFill>
                  <a:schemeClr val="tx1"/>
                </a:solidFill>
                <a:effectLst/>
                <a:latin typeface="+mn-lt"/>
                <a:ea typeface="+mn-ea"/>
                <a:cs typeface="+mn-cs"/>
              </a:rPr>
              <a:t>b) der qualifizierten Betreuung von Lernzeiten im Rahmen der Tagesbetreuung und</a:t>
            </a:r>
          </a:p>
          <a:p>
            <a:r>
              <a:rPr lang="de-DE" sz="1200" kern="1200" dirty="0" smtClean="0">
                <a:solidFill>
                  <a:schemeClr val="tx1"/>
                </a:solidFill>
                <a:effectLst/>
                <a:latin typeface="+mn-lt"/>
                <a:ea typeface="+mn-ea"/>
                <a:cs typeface="+mn-cs"/>
              </a:rPr>
              <a:t>2. Vor- und Nachbereitung des Unterrichts und der Lernzeiten, Korrektur schriftlicher Arbeiten, Evaluierung der Lernergebnisse, Reflexion und Evaluierung der eigenen Lehrleistung.</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(3) Die Unterrichtsverpflichtung einer vollbeschäftigten Vertragslehrperson beträgt </a:t>
            </a:r>
            <a:r>
              <a:rPr lang="de-DE" sz="1200" b="1" kern="1200" dirty="0" smtClean="0">
                <a:solidFill>
                  <a:schemeClr val="tx1"/>
                </a:solidFill>
                <a:effectLst/>
                <a:latin typeface="+mn-lt"/>
                <a:ea typeface="+mn-ea"/>
                <a:cs typeface="+mn-cs"/>
              </a:rPr>
              <a:t>24 Wochenstunden</a:t>
            </a:r>
            <a:r>
              <a:rPr lang="de-DE" sz="1200" kern="1200" dirty="0" smtClean="0">
                <a:solidFill>
                  <a:schemeClr val="tx1"/>
                </a:solidFill>
                <a:effectLst/>
                <a:latin typeface="+mn-lt"/>
                <a:ea typeface="+mn-ea"/>
                <a:cs typeface="+mn-cs"/>
              </a:rPr>
              <a:t>. </a:t>
            </a:r>
          </a:p>
          <a:p>
            <a:r>
              <a:rPr lang="de-DE" sz="1200" kern="1200" dirty="0" smtClean="0">
                <a:solidFill>
                  <a:schemeClr val="tx1"/>
                </a:solidFill>
                <a:effectLst/>
                <a:latin typeface="+mn-lt"/>
                <a:ea typeface="+mn-ea"/>
                <a:cs typeface="+mn-cs"/>
              </a:rPr>
              <a:t>Von dieser Unterrichtsverpflichtung sind </a:t>
            </a:r>
            <a:r>
              <a:rPr lang="de-DE" sz="1200" b="1" kern="1200" dirty="0" smtClean="0">
                <a:solidFill>
                  <a:schemeClr val="tx1"/>
                </a:solidFill>
                <a:effectLst/>
                <a:latin typeface="+mn-lt"/>
                <a:ea typeface="+mn-ea"/>
                <a:cs typeface="+mn-cs"/>
              </a:rPr>
              <a:t>22 Wochenstunden im Sinne des Abs. 2 Z 1 </a:t>
            </a:r>
            <a:r>
              <a:rPr lang="de-DE" sz="1200" b="1" kern="1200" dirty="0" smtClean="0">
                <a:solidFill>
                  <a:srgbClr val="C00000"/>
                </a:solidFill>
                <a:effectLst/>
                <a:latin typeface="+mn-lt"/>
                <a:ea typeface="+mn-ea"/>
                <a:cs typeface="+mn-cs"/>
              </a:rPr>
              <a:t>(</a:t>
            </a:r>
            <a:r>
              <a:rPr lang="de-DE" sz="1200" b="1" kern="1200" dirty="0" err="1" smtClean="0">
                <a:solidFill>
                  <a:srgbClr val="C00000"/>
                </a:solidFill>
                <a:effectLst/>
                <a:latin typeface="+mn-lt"/>
                <a:ea typeface="+mn-ea"/>
                <a:cs typeface="+mn-cs"/>
              </a:rPr>
              <a:t>anm.</a:t>
            </a:r>
            <a:r>
              <a:rPr lang="de-DE" sz="1200" b="1" kern="1200" dirty="0" smtClean="0">
                <a:solidFill>
                  <a:srgbClr val="C00000"/>
                </a:solidFill>
                <a:effectLst/>
                <a:latin typeface="+mn-lt"/>
                <a:ea typeface="+mn-ea"/>
                <a:cs typeface="+mn-cs"/>
              </a:rPr>
              <a:t> Unterricht) </a:t>
            </a:r>
            <a:r>
              <a:rPr lang="de-DE" sz="1200" kern="1200" dirty="0" smtClean="0">
                <a:solidFill>
                  <a:schemeClr val="tx1"/>
                </a:solidFill>
                <a:effectLst/>
                <a:latin typeface="+mn-lt"/>
                <a:ea typeface="+mn-ea"/>
                <a:cs typeface="+mn-cs"/>
              </a:rPr>
              <a:t>zu erbringen. Im Gesamtumfang von </a:t>
            </a:r>
            <a:r>
              <a:rPr lang="de-DE" sz="1200" b="1" kern="1200" dirty="0" smtClean="0">
                <a:solidFill>
                  <a:schemeClr val="tx1"/>
                </a:solidFill>
                <a:effectLst/>
                <a:latin typeface="+mn-lt"/>
                <a:ea typeface="+mn-ea"/>
                <a:cs typeface="+mn-cs"/>
              </a:rPr>
              <a:t>weiteren zwei Wochenstunden </a:t>
            </a:r>
            <a:r>
              <a:rPr lang="de-DE" sz="1200" kern="1200" dirty="0" smtClean="0">
                <a:solidFill>
                  <a:schemeClr val="tx1"/>
                </a:solidFill>
                <a:effectLst/>
                <a:latin typeface="+mn-lt"/>
                <a:ea typeface="+mn-ea"/>
                <a:cs typeface="+mn-cs"/>
              </a:rPr>
              <a:t>sind von der vollbeschäftigten Vertragslehrperson je nach Beauftragung </a:t>
            </a:r>
            <a:r>
              <a:rPr lang="de-DE" sz="1200" b="1" kern="1200" dirty="0" smtClean="0">
                <a:solidFill>
                  <a:schemeClr val="tx1"/>
                </a:solidFill>
                <a:effectLst/>
                <a:latin typeface="+mn-lt"/>
                <a:ea typeface="+mn-ea"/>
                <a:cs typeface="+mn-cs"/>
              </a:rPr>
              <a:t>Aufgaben, die jeweils einer Wochenstunde entsprechen, aus folgenden Tätigkeitsbereichen zu erbringen:</a:t>
            </a:r>
          </a:p>
          <a:p>
            <a:pPr marL="228600" indent="-228600">
              <a:spcAft>
                <a:spcPts val="0"/>
              </a:spcAft>
              <a:buAutoNum type="arabicPeriod"/>
            </a:pPr>
            <a:r>
              <a:rPr lang="de-DE" sz="1200" dirty="0" smtClean="0">
                <a:solidFill>
                  <a:srgbClr val="231F20"/>
                </a:solidFill>
                <a:effectLst/>
                <a:latin typeface="TimesNewRoman"/>
                <a:ea typeface="Calibri" panose="020F0502020204030204" pitchFamily="34" charset="0"/>
                <a:cs typeface="TimesNewRoman"/>
              </a:rPr>
              <a:t>Aufgaben eines Klassen- oder Jahrgangsvorstandes </a:t>
            </a:r>
          </a:p>
          <a:p>
            <a:pPr marL="228600" indent="-228600">
              <a:spcAft>
                <a:spcPts val="0"/>
              </a:spcAft>
              <a:buAutoNum type="arabicPeriod"/>
            </a:pPr>
            <a:r>
              <a:rPr lang="de-DE" sz="1200" dirty="0" smtClean="0">
                <a:solidFill>
                  <a:srgbClr val="231F20"/>
                </a:solidFill>
                <a:effectLst/>
                <a:latin typeface="TimesNewRoman"/>
                <a:ea typeface="Calibri" panose="020F0502020204030204" pitchFamily="34" charset="0"/>
                <a:cs typeface="TimesNewRoman"/>
              </a:rPr>
              <a:t>Funktion einer Mentorin oder eines Mentors </a:t>
            </a:r>
            <a:r>
              <a:rPr lang="de-DE" sz="1200" b="1" dirty="0" smtClean="0">
                <a:solidFill>
                  <a:srgbClr val="231F20"/>
                </a:solidFill>
                <a:effectLst/>
                <a:latin typeface="TimesNewRoman"/>
                <a:ea typeface="Calibri" panose="020F0502020204030204" pitchFamily="34" charset="0"/>
                <a:cs typeface="TimesNewRoman"/>
              </a:rPr>
              <a:t>(</a:t>
            </a:r>
            <a:r>
              <a:rPr lang="de-DE" sz="1200" b="1" dirty="0" err="1" smtClean="0">
                <a:solidFill>
                  <a:srgbClr val="231F20"/>
                </a:solidFill>
                <a:effectLst/>
                <a:latin typeface="TimesNewRoman"/>
                <a:ea typeface="Calibri" panose="020F0502020204030204" pitchFamily="34" charset="0"/>
                <a:cs typeface="TimesNewRoman"/>
              </a:rPr>
              <a:t>anm</a:t>
            </a:r>
            <a:r>
              <a:rPr lang="de-DE" sz="1200" b="1" dirty="0" smtClean="0">
                <a:solidFill>
                  <a:srgbClr val="231F20"/>
                </a:solidFill>
                <a:effectLst/>
                <a:latin typeface="TimesNewRoman"/>
                <a:ea typeface="Calibri" panose="020F0502020204030204" pitchFamily="34" charset="0"/>
                <a:cs typeface="TimesNewRoman"/>
              </a:rPr>
              <a:t>: Begleitung von zukünftigen Neulehrer/innen)</a:t>
            </a:r>
            <a:endParaRPr lang="de-DE" sz="1800" b="1"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3. Aufgaben wie:</a:t>
            </a:r>
          </a:p>
          <a:p>
            <a:r>
              <a:rPr lang="de-DE" sz="1200" kern="1200" dirty="0" smtClean="0">
                <a:solidFill>
                  <a:schemeClr val="tx1"/>
                </a:solidFill>
                <a:effectLst/>
                <a:latin typeface="+mn-lt"/>
                <a:ea typeface="+mn-ea"/>
                <a:cs typeface="+mn-cs"/>
              </a:rPr>
              <a:t>	1. Verwaltung von Lehrmittelsammlungen (</a:t>
            </a:r>
            <a:r>
              <a:rPr lang="de-DE" sz="1200" kern="1200" dirty="0" err="1" smtClean="0">
                <a:solidFill>
                  <a:schemeClr val="tx1"/>
                </a:solidFill>
                <a:effectLst/>
                <a:latin typeface="+mn-lt"/>
                <a:ea typeface="+mn-ea"/>
                <a:cs typeface="+mn-cs"/>
              </a:rPr>
              <a:t>Kustodiate</a:t>
            </a:r>
            <a:r>
              <a:rPr lang="de-DE" sz="1200" kern="1200" dirty="0" smtClean="0">
                <a:solidFill>
                  <a:schemeClr val="tx1"/>
                </a:solidFill>
                <a:effectLst/>
                <a:latin typeface="+mn-lt"/>
                <a:ea typeface="+mn-ea"/>
                <a:cs typeface="+mn-cs"/>
              </a:rPr>
              <a:t>) im Sinne des § 52 </a:t>
            </a:r>
            <a:r>
              <a:rPr lang="de-DE" sz="1200" kern="1200" dirty="0" err="1" smtClean="0">
                <a:solidFill>
                  <a:schemeClr val="tx1"/>
                </a:solidFill>
                <a:effectLst/>
                <a:latin typeface="+mn-lt"/>
                <a:ea typeface="+mn-ea"/>
                <a:cs typeface="+mn-cs"/>
              </a:rPr>
              <a:t>SchUG</a:t>
            </a:r>
            <a:r>
              <a:rPr lang="de-DE" sz="1200" kern="1200" dirty="0" smtClean="0">
                <a:solidFill>
                  <a:schemeClr val="tx1"/>
                </a:solidFill>
                <a:effectLst/>
                <a:latin typeface="+mn-lt"/>
                <a:ea typeface="+mn-ea"/>
                <a:cs typeface="+mn-cs"/>
              </a:rPr>
              <a:t> (Anlagen 2, 3 und 4 zum </a:t>
            </a:r>
            <a:r>
              <a:rPr lang="de-DE" sz="1200" kern="1200" dirty="0" err="1" smtClean="0">
                <a:solidFill>
                  <a:schemeClr val="tx1"/>
                </a:solidFill>
                <a:effectLst/>
                <a:latin typeface="+mn-lt"/>
                <a:ea typeface="+mn-ea"/>
                <a:cs typeface="+mn-cs"/>
              </a:rPr>
              <a:t>GehG</a:t>
            </a:r>
            <a:r>
              <a:rPr lang="de-DE" sz="1200" kern="1200" dirty="0" smtClean="0">
                <a:solidFill>
                  <a:schemeClr val="tx1"/>
                </a:solidFill>
                <a:effectLst/>
                <a:latin typeface="+mn-lt"/>
                <a:ea typeface="+mn-ea"/>
                <a:cs typeface="+mn-cs"/>
              </a:rPr>
              <a:t>) </a:t>
            </a:r>
          </a:p>
          <a:p>
            <a:r>
              <a:rPr lang="de-DE" sz="1200" kern="1200" dirty="0" smtClean="0">
                <a:solidFill>
                  <a:schemeClr val="tx1"/>
                </a:solidFill>
                <a:effectLst/>
                <a:latin typeface="+mn-lt"/>
                <a:ea typeface="+mn-ea"/>
                <a:cs typeface="+mn-cs"/>
              </a:rPr>
              <a:t>		</a:t>
            </a:r>
            <a:r>
              <a:rPr lang="de-DE" sz="1200" b="1" kern="1200" dirty="0" smtClean="0">
                <a:solidFill>
                  <a:schemeClr val="tx1"/>
                </a:solidFill>
                <a:effectLst/>
                <a:latin typeface="+mn-lt"/>
                <a:ea typeface="+mn-ea"/>
                <a:cs typeface="+mn-cs"/>
              </a:rPr>
              <a:t>(</a:t>
            </a:r>
            <a:r>
              <a:rPr lang="de-DE" sz="1200" b="1" kern="1200" dirty="0" err="1" smtClean="0">
                <a:solidFill>
                  <a:schemeClr val="tx1"/>
                </a:solidFill>
                <a:effectLst/>
                <a:latin typeface="+mn-lt"/>
                <a:ea typeface="+mn-ea"/>
                <a:cs typeface="+mn-cs"/>
              </a:rPr>
              <a:t>anm</a:t>
            </a:r>
            <a:r>
              <a:rPr lang="de-DE" sz="1200" b="1" kern="1200" dirty="0" smtClean="0">
                <a:solidFill>
                  <a:schemeClr val="tx1"/>
                </a:solidFill>
                <a:effectLst/>
                <a:latin typeface="+mn-lt"/>
                <a:ea typeface="+mn-ea"/>
                <a:cs typeface="+mn-cs"/>
              </a:rPr>
              <a:t>: Heinisch-</a:t>
            </a:r>
            <a:r>
              <a:rPr lang="de-DE" sz="1200" b="1" kern="1200" dirty="0" err="1" smtClean="0">
                <a:solidFill>
                  <a:schemeClr val="tx1"/>
                </a:solidFill>
                <a:effectLst/>
                <a:latin typeface="+mn-lt"/>
                <a:ea typeface="+mn-ea"/>
                <a:cs typeface="+mn-cs"/>
              </a:rPr>
              <a:t>Hosek</a:t>
            </a:r>
            <a:r>
              <a:rPr lang="de-DE" sz="1200" b="1" kern="1200" dirty="0" smtClean="0">
                <a:solidFill>
                  <a:schemeClr val="tx1"/>
                </a:solidFill>
                <a:effectLst/>
                <a:latin typeface="+mn-lt"/>
                <a:ea typeface="+mn-ea"/>
                <a:cs typeface="+mn-cs"/>
              </a:rPr>
              <a:t> will, dass IT</a:t>
            </a:r>
            <a:r>
              <a:rPr lang="de-DE" sz="1200" b="1" kern="1200" baseline="0" dirty="0" smtClean="0">
                <a:solidFill>
                  <a:schemeClr val="tx1"/>
                </a:solidFill>
                <a:effectLst/>
                <a:latin typeface="+mn-lt"/>
                <a:ea typeface="+mn-ea"/>
                <a:cs typeface="+mn-cs"/>
              </a:rPr>
              <a:t> und Bibliothek zukünftig von nichtunterrichtendem Personal erledigt wird – wird sich erst klären)</a:t>
            </a:r>
            <a:endParaRPr lang="de-DE" sz="1200" b="1"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2. Wahrnehmung der Aufgaben des Qualitätsmanagements (QIBB)  </a:t>
            </a:r>
          </a:p>
          <a:p>
            <a:r>
              <a:rPr lang="de-DE" sz="1200" kern="1200" dirty="0" smtClean="0">
                <a:solidFill>
                  <a:schemeClr val="tx1"/>
                </a:solidFill>
                <a:effectLst/>
                <a:latin typeface="+mn-lt"/>
                <a:ea typeface="+mn-ea"/>
                <a:cs typeface="+mn-cs"/>
              </a:rPr>
              <a:t>	3. Fachkoordination im Sinne des § 54 Abs. 1 </a:t>
            </a:r>
            <a:r>
              <a:rPr lang="de-DE" sz="1200" kern="1200" dirty="0" err="1" smtClean="0">
                <a:solidFill>
                  <a:schemeClr val="tx1"/>
                </a:solidFill>
                <a:effectLst/>
                <a:latin typeface="+mn-lt"/>
                <a:ea typeface="+mn-ea"/>
                <a:cs typeface="+mn-cs"/>
              </a:rPr>
              <a:t>lit</a:t>
            </a:r>
            <a:r>
              <a:rPr lang="de-DE" sz="1200" kern="1200" dirty="0" smtClean="0">
                <a:solidFill>
                  <a:schemeClr val="tx1"/>
                </a:solidFill>
                <a:effectLst/>
                <a:latin typeface="+mn-lt"/>
                <a:ea typeface="+mn-ea"/>
                <a:cs typeface="+mn-cs"/>
              </a:rPr>
              <a:t>. b </a:t>
            </a:r>
            <a:r>
              <a:rPr lang="de-DE" sz="1200" kern="1200" dirty="0" err="1" smtClean="0">
                <a:solidFill>
                  <a:schemeClr val="tx1"/>
                </a:solidFill>
                <a:effectLst/>
                <a:latin typeface="+mn-lt"/>
                <a:ea typeface="+mn-ea"/>
                <a:cs typeface="+mn-cs"/>
              </a:rPr>
              <a:t>SchUG</a:t>
            </a:r>
            <a:r>
              <a:rPr lang="de-DE" sz="1200" kern="1200" dirty="0" smtClean="0">
                <a:solidFill>
                  <a:schemeClr val="tx1"/>
                </a:solidFill>
                <a:effectLst/>
                <a:latin typeface="+mn-lt"/>
                <a:ea typeface="+mn-ea"/>
                <a:cs typeface="+mn-cs"/>
              </a:rPr>
              <a:t> </a:t>
            </a:r>
            <a:r>
              <a:rPr lang="de-DE" sz="800" b="1" kern="1200" dirty="0" smtClean="0">
                <a:solidFill>
                  <a:schemeClr val="tx1"/>
                </a:solidFill>
                <a:effectLst/>
                <a:latin typeface="+mn-lt"/>
                <a:ea typeface="+mn-ea"/>
                <a:cs typeface="+mn-cs"/>
              </a:rPr>
              <a:t>(</a:t>
            </a:r>
            <a:r>
              <a:rPr lang="de-DE" sz="800" b="1" kern="1200" dirty="0" err="1" smtClean="0">
                <a:solidFill>
                  <a:schemeClr val="tx1"/>
                </a:solidFill>
                <a:effectLst/>
                <a:latin typeface="+mn-lt"/>
                <a:ea typeface="+mn-ea"/>
                <a:cs typeface="+mn-cs"/>
              </a:rPr>
              <a:t>anm.</a:t>
            </a:r>
            <a:r>
              <a:rPr lang="de-DE" sz="800" b="1" kern="1200" dirty="0" smtClean="0">
                <a:solidFill>
                  <a:schemeClr val="tx1"/>
                </a:solidFill>
                <a:effectLst/>
                <a:latin typeface="+mn-lt"/>
                <a:ea typeface="+mn-ea"/>
                <a:cs typeface="+mn-cs"/>
              </a:rPr>
              <a:t> also für uns derzeit eher noch uninteressant</a:t>
            </a:r>
            <a:r>
              <a:rPr lang="de-DE" sz="800" b="1" kern="1200" baseline="0" dirty="0" smtClean="0">
                <a:solidFill>
                  <a:schemeClr val="tx1"/>
                </a:solidFill>
                <a:effectLst/>
                <a:latin typeface="+mn-lt"/>
                <a:ea typeface="+mn-ea"/>
                <a:cs typeface="+mn-cs"/>
              </a:rPr>
              <a:t> – wird noch verhandelt)</a:t>
            </a:r>
            <a:endParaRPr lang="de-DE" sz="800" b="1"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t>
            </a:r>
            <a:r>
              <a:rPr lang="de-DE" dirty="0" smtClean="0"/>
              <a:t>§ 54a. (1) Der Schulleiter hat Fachkoordinatoren zu bestellen:</a:t>
            </a:r>
          </a:p>
          <a:p>
            <a:r>
              <a:rPr lang="de-DE" dirty="0" smtClean="0"/>
              <a:t>			b) an Schulen unter besonderer Berücksichtigung der musischen oder sportlichen Ausbildung je einen Lehrer.</a:t>
            </a:r>
          </a:p>
          <a:p>
            <a:r>
              <a:rPr lang="de-DE" sz="1200" kern="1200" dirty="0" smtClean="0">
                <a:solidFill>
                  <a:schemeClr val="tx1"/>
                </a:solidFill>
                <a:effectLst/>
                <a:latin typeface="+mn-lt"/>
                <a:ea typeface="+mn-ea"/>
                <a:cs typeface="+mn-cs"/>
              </a:rPr>
              <a:t>	4. Studienkoordination (Abendschule/Kollegs</a:t>
            </a:r>
            <a:r>
              <a:rPr lang="de-DE" sz="1200" kern="1200" baseline="0" dirty="0" smtClean="0">
                <a:solidFill>
                  <a:schemeClr val="tx1"/>
                </a:solidFill>
                <a:effectLst/>
                <a:latin typeface="+mn-lt"/>
                <a:ea typeface="+mn-ea"/>
                <a:cs typeface="+mn-cs"/>
              </a:rPr>
              <a:t> </a:t>
            </a:r>
            <a:r>
              <a:rPr lang="de-DE" sz="1200" kern="1200" dirty="0" smtClean="0">
                <a:solidFill>
                  <a:schemeClr val="tx1"/>
                </a:solidFill>
                <a:effectLst/>
                <a:latin typeface="+mn-lt"/>
                <a:ea typeface="+mn-ea"/>
                <a:cs typeface="+mn-cs"/>
              </a:rPr>
              <a:t>für jeweils 18 zu betreuende Studierende)</a:t>
            </a:r>
          </a:p>
          <a:p>
            <a:pPr>
              <a:spcAft>
                <a:spcPts val="0"/>
              </a:spcAft>
            </a:pPr>
            <a:r>
              <a:rPr lang="de-DE" sz="1200" dirty="0" smtClean="0">
                <a:solidFill>
                  <a:srgbClr val="231F20"/>
                </a:solidFill>
                <a:effectLst/>
                <a:latin typeface="TimesNewRoman"/>
                <a:ea typeface="Calibri" panose="020F0502020204030204" pitchFamily="34" charset="0"/>
                <a:cs typeface="TimesNewRoman"/>
              </a:rPr>
              <a:t>4. qualifizierte Beratungstätigkeit im Sinne des Abs. 4. </a:t>
            </a:r>
            <a:r>
              <a:rPr lang="de-DE" sz="1200" b="1" dirty="0" smtClean="0">
                <a:solidFill>
                  <a:srgbClr val="231F20"/>
                </a:solidFill>
                <a:effectLst/>
                <a:latin typeface="TimesNewRoman"/>
                <a:ea typeface="Calibri" panose="020F0502020204030204" pitchFamily="34" charset="0"/>
                <a:cs typeface="TimesNewRoman"/>
              </a:rPr>
              <a:t>(</a:t>
            </a:r>
            <a:r>
              <a:rPr lang="de-DE" sz="1200" b="1" dirty="0" err="1" smtClean="0">
                <a:solidFill>
                  <a:srgbClr val="231F20"/>
                </a:solidFill>
                <a:effectLst/>
                <a:latin typeface="TimesNewRoman"/>
                <a:ea typeface="Calibri" panose="020F0502020204030204" pitchFamily="34" charset="0"/>
                <a:cs typeface="TimesNewRoman"/>
              </a:rPr>
              <a:t>anm</a:t>
            </a:r>
            <a:r>
              <a:rPr lang="de-DE" sz="1200" b="1" dirty="0" smtClean="0">
                <a:solidFill>
                  <a:srgbClr val="231F20"/>
                </a:solidFill>
                <a:effectLst/>
                <a:latin typeface="TimesNewRoman"/>
                <a:ea typeface="Calibri" panose="020F0502020204030204" pitchFamily="34" charset="0"/>
                <a:cs typeface="TimesNewRoman"/>
              </a:rPr>
              <a:t>: siehe folgenden</a:t>
            </a:r>
            <a:r>
              <a:rPr lang="de-DE" sz="1200" b="1" baseline="0" dirty="0" smtClean="0">
                <a:solidFill>
                  <a:srgbClr val="231F20"/>
                </a:solidFill>
                <a:effectLst/>
                <a:latin typeface="TimesNewRoman"/>
                <a:ea typeface="Calibri" panose="020F0502020204030204" pitchFamily="34" charset="0"/>
                <a:cs typeface="TimesNewRoman"/>
              </a:rPr>
              <a:t> Punkt (4) )</a:t>
            </a:r>
            <a:endParaRPr lang="de-DE" sz="1800" b="1"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de-DE" sz="1200" dirty="0" smtClean="0">
              <a:solidFill>
                <a:srgbClr val="231F20"/>
              </a:solidFill>
              <a:effectLst/>
              <a:latin typeface="TimesNewRoman"/>
              <a:ea typeface="Calibri" panose="020F0502020204030204" pitchFamily="34" charset="0"/>
              <a:cs typeface="TimesNewRoman"/>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(4) Wenn </a:t>
            </a:r>
            <a:r>
              <a:rPr lang="de-DE" sz="1200" b="1" dirty="0" smtClean="0">
                <a:solidFill>
                  <a:srgbClr val="231F20"/>
                </a:solidFill>
                <a:effectLst/>
                <a:latin typeface="TimesNewRoman"/>
                <a:ea typeface="Calibri" panose="020F0502020204030204" pitchFamily="34" charset="0"/>
                <a:cs typeface="TimesNewRoman"/>
              </a:rPr>
              <a:t>keine Beauftragung </a:t>
            </a:r>
            <a:r>
              <a:rPr lang="de-DE" sz="1200" dirty="0" smtClean="0">
                <a:solidFill>
                  <a:srgbClr val="231F20"/>
                </a:solidFill>
                <a:effectLst/>
                <a:latin typeface="TimesNewRoman"/>
                <a:ea typeface="Calibri" panose="020F0502020204030204" pitchFamily="34" charset="0"/>
                <a:cs typeface="TimesNewRoman"/>
              </a:rPr>
              <a:t>aus den Tätigkeitsbereichen des Abs. 3 Z 1 bis 3 </a:t>
            </a:r>
            <a:r>
              <a:rPr lang="de-DE" sz="1200" b="1" dirty="0" smtClean="0">
                <a:solidFill>
                  <a:srgbClr val="231F20"/>
                </a:solidFill>
                <a:effectLst/>
                <a:latin typeface="TimesNewRoman"/>
                <a:ea typeface="Calibri" panose="020F0502020204030204" pitchFamily="34" charset="0"/>
                <a:cs typeface="TimesNewRoman"/>
              </a:rPr>
              <a:t>(</a:t>
            </a:r>
            <a:r>
              <a:rPr lang="de-DE" sz="1200" b="1" dirty="0" err="1" smtClean="0">
                <a:solidFill>
                  <a:srgbClr val="231F20"/>
                </a:solidFill>
                <a:effectLst/>
                <a:latin typeface="TimesNewRoman"/>
                <a:ea typeface="Calibri" panose="020F0502020204030204" pitchFamily="34" charset="0"/>
                <a:cs typeface="TimesNewRoman"/>
              </a:rPr>
              <a:t>anm</a:t>
            </a:r>
            <a:r>
              <a:rPr lang="de-DE" sz="1200" b="1" dirty="0" smtClean="0">
                <a:solidFill>
                  <a:srgbClr val="231F20"/>
                </a:solidFill>
                <a:effectLst/>
                <a:latin typeface="TimesNewRoman"/>
                <a:ea typeface="Calibri" panose="020F0502020204030204" pitchFamily="34" charset="0"/>
                <a:cs typeface="TimesNewRoman"/>
              </a:rPr>
              <a:t>: KV, Mentor/in, Kustos</a:t>
            </a:r>
            <a:r>
              <a:rPr lang="de-DE" sz="1200" b="1" baseline="0" dirty="0" smtClean="0">
                <a:solidFill>
                  <a:srgbClr val="231F20"/>
                </a:solidFill>
                <a:effectLst/>
                <a:latin typeface="TimesNewRoman"/>
                <a:ea typeface="Calibri" panose="020F0502020204030204" pitchFamily="34" charset="0"/>
                <a:cs typeface="TimesNewRoman"/>
              </a:rPr>
              <a:t> usw.) </a:t>
            </a:r>
            <a:r>
              <a:rPr lang="de-DE" sz="1200" dirty="0" smtClean="0">
                <a:solidFill>
                  <a:srgbClr val="231F20"/>
                </a:solidFill>
                <a:effectLst/>
                <a:latin typeface="TimesNewRoman"/>
                <a:ea typeface="Calibri" panose="020F0502020204030204" pitchFamily="34" charset="0"/>
                <a:cs typeface="TimesNewRoman"/>
              </a:rPr>
              <a:t>vorliegt, sind im Rahmen der qualifizierten Beratungstätigkeit </a:t>
            </a:r>
            <a:r>
              <a:rPr lang="de-DE" sz="1200" b="1" dirty="0" smtClean="0">
                <a:solidFill>
                  <a:srgbClr val="231F20"/>
                </a:solidFill>
                <a:effectLst/>
                <a:latin typeface="TimesNewRoman"/>
                <a:ea typeface="Calibri" panose="020F0502020204030204" pitchFamily="34" charset="0"/>
                <a:cs typeface="TimesNewRoman"/>
              </a:rPr>
              <a:t>72 Stunden pro Schuljahr </a:t>
            </a:r>
            <a:r>
              <a:rPr lang="de-DE" sz="1200" dirty="0" smtClean="0">
                <a:solidFill>
                  <a:srgbClr val="231F20"/>
                </a:solidFill>
                <a:effectLst/>
                <a:latin typeface="TimesNewRoman"/>
                <a:ea typeface="Calibri" panose="020F0502020204030204" pitchFamily="34" charset="0"/>
                <a:cs typeface="TimesNewRoman"/>
              </a:rPr>
              <a:t>zu erbringen. </a:t>
            </a:r>
          </a:p>
          <a:p>
            <a:pPr>
              <a:spcAft>
                <a:spcPts val="0"/>
              </a:spcAft>
            </a:pPr>
            <a:r>
              <a:rPr lang="de-DE" sz="1200" dirty="0" smtClean="0">
                <a:solidFill>
                  <a:srgbClr val="231F20"/>
                </a:solidFill>
                <a:effectLst/>
                <a:latin typeface="TimesNewRoman"/>
                <a:ea typeface="Calibri" panose="020F0502020204030204" pitchFamily="34" charset="0"/>
                <a:cs typeface="TimesNewRoman"/>
              </a:rPr>
              <a:t>Wenn </a:t>
            </a:r>
            <a:r>
              <a:rPr lang="de-DE" sz="1200" b="1" dirty="0" smtClean="0">
                <a:solidFill>
                  <a:srgbClr val="231F20"/>
                </a:solidFill>
                <a:effectLst/>
                <a:latin typeface="TimesNewRoman"/>
                <a:ea typeface="Calibri" panose="020F0502020204030204" pitchFamily="34" charset="0"/>
                <a:cs typeface="TimesNewRoman"/>
              </a:rPr>
              <a:t>eine Beauftragung </a:t>
            </a:r>
            <a:r>
              <a:rPr lang="de-DE" sz="1200" dirty="0" smtClean="0">
                <a:solidFill>
                  <a:srgbClr val="231F20"/>
                </a:solidFill>
                <a:effectLst/>
                <a:latin typeface="TimesNewRoman"/>
                <a:ea typeface="Calibri" panose="020F0502020204030204" pitchFamily="34" charset="0"/>
                <a:cs typeface="TimesNewRoman"/>
              </a:rPr>
              <a:t>aus den Tätigkeitsbereichen des Abs. 3 Z 1 bis 3 </a:t>
            </a:r>
            <a:r>
              <a:rPr lang="de-DE" sz="1200" b="1" dirty="0" smtClean="0">
                <a:solidFill>
                  <a:srgbClr val="231F20"/>
                </a:solidFill>
                <a:effectLst/>
                <a:latin typeface="TimesNewRoman"/>
                <a:ea typeface="Calibri" panose="020F0502020204030204" pitchFamily="34" charset="0"/>
                <a:cs typeface="TimesNewRoman"/>
              </a:rPr>
              <a:t>(</a:t>
            </a:r>
            <a:r>
              <a:rPr lang="de-DE" sz="1200" b="1" dirty="0" err="1" smtClean="0">
                <a:solidFill>
                  <a:srgbClr val="231F20"/>
                </a:solidFill>
                <a:effectLst/>
                <a:latin typeface="TimesNewRoman"/>
                <a:ea typeface="Calibri" panose="020F0502020204030204" pitchFamily="34" charset="0"/>
                <a:cs typeface="TimesNewRoman"/>
              </a:rPr>
              <a:t>anm</a:t>
            </a:r>
            <a:r>
              <a:rPr lang="de-DE" sz="1200" b="1" dirty="0" smtClean="0">
                <a:solidFill>
                  <a:srgbClr val="231F20"/>
                </a:solidFill>
                <a:effectLst/>
                <a:latin typeface="TimesNewRoman"/>
                <a:ea typeface="Calibri" panose="020F0502020204030204" pitchFamily="34" charset="0"/>
                <a:cs typeface="TimesNewRoman"/>
              </a:rPr>
              <a:t>: KV, Mentor/in, Kustos</a:t>
            </a:r>
            <a:r>
              <a:rPr lang="de-DE" sz="1200" b="1" baseline="0" dirty="0" smtClean="0">
                <a:solidFill>
                  <a:srgbClr val="231F20"/>
                </a:solidFill>
                <a:effectLst/>
                <a:latin typeface="TimesNewRoman"/>
                <a:ea typeface="Calibri" panose="020F0502020204030204" pitchFamily="34" charset="0"/>
                <a:cs typeface="TimesNewRoman"/>
              </a:rPr>
              <a:t> usw.) </a:t>
            </a:r>
            <a:r>
              <a:rPr lang="de-DE" sz="1200" dirty="0" smtClean="0">
                <a:solidFill>
                  <a:srgbClr val="231F20"/>
                </a:solidFill>
                <a:effectLst/>
                <a:latin typeface="TimesNewRoman"/>
                <a:ea typeface="Calibri" panose="020F0502020204030204" pitchFamily="34" charset="0"/>
                <a:cs typeface="TimesNewRoman"/>
              </a:rPr>
              <a:t>im Umfang von einer Wochenstunde vorliegt, sind im Rahmen der qualifizierten Beratungstätigkeit </a:t>
            </a:r>
            <a:r>
              <a:rPr lang="de-DE" sz="1200" b="1" dirty="0" smtClean="0">
                <a:solidFill>
                  <a:srgbClr val="231F20"/>
                </a:solidFill>
                <a:effectLst/>
                <a:latin typeface="TimesNewRoman"/>
                <a:ea typeface="Calibri" panose="020F0502020204030204" pitchFamily="34" charset="0"/>
                <a:cs typeface="TimesNewRoman"/>
              </a:rPr>
              <a:t>36 Stunden pro Schuljahr </a:t>
            </a:r>
            <a:r>
              <a:rPr lang="de-DE" sz="1200" dirty="0" smtClean="0">
                <a:solidFill>
                  <a:srgbClr val="231F20"/>
                </a:solidFill>
                <a:effectLst/>
                <a:latin typeface="TimesNewRoman"/>
                <a:ea typeface="Calibri" panose="020F0502020204030204" pitchFamily="34" charset="0"/>
                <a:cs typeface="TimesNewRoman"/>
              </a:rPr>
              <a:t>zu erbringen. Die Beratungsstunden sind in der Lehrfächerverteilung auszuweisen und die entsprechenden Angebote in geeigneter Weise bekannt zu machen. Sie dienen insbesondere der Beratung von Schülerinnen und Schülern (etwa im Hinblick auf Lernprobleme und die Entwicklung von Begabungen), </a:t>
            </a:r>
            <a:r>
              <a:rPr lang="de-DE" sz="1200" b="1" dirty="0" smtClean="0">
                <a:solidFill>
                  <a:srgbClr val="231F20"/>
                </a:solidFill>
                <a:effectLst/>
                <a:latin typeface="TimesNewRoman"/>
                <a:ea typeface="Calibri" panose="020F0502020204030204" pitchFamily="34" charset="0"/>
                <a:cs typeface="TimesNewRoman"/>
              </a:rPr>
              <a:t>der Lernbegleitung </a:t>
            </a:r>
            <a:r>
              <a:rPr lang="de-DE" sz="1200" dirty="0" smtClean="0">
                <a:solidFill>
                  <a:srgbClr val="231F20"/>
                </a:solidFill>
                <a:effectLst/>
                <a:latin typeface="TimesNewRoman"/>
                <a:ea typeface="Calibri" panose="020F0502020204030204" pitchFamily="34" charset="0"/>
                <a:cs typeface="TimesNewRoman"/>
              </a:rPr>
              <a:t>(etwa im Sinne der § 55c und § 78c </a:t>
            </a:r>
            <a:r>
              <a:rPr lang="de-DE" sz="1200" dirty="0" err="1" smtClean="0">
                <a:solidFill>
                  <a:srgbClr val="231F20"/>
                </a:solidFill>
                <a:effectLst/>
                <a:latin typeface="TimesNewRoman"/>
                <a:ea typeface="Calibri" panose="020F0502020204030204" pitchFamily="34" charset="0"/>
                <a:cs typeface="TimesNewRoman"/>
              </a:rPr>
              <a:t>SchUG</a:t>
            </a:r>
            <a:r>
              <a:rPr lang="de-DE" sz="1200" dirty="0" smtClean="0">
                <a:solidFill>
                  <a:srgbClr val="231F20"/>
                </a:solidFill>
                <a:effectLst/>
                <a:latin typeface="TimesNewRoman"/>
                <a:ea typeface="Calibri" panose="020F0502020204030204" pitchFamily="34" charset="0"/>
                <a:cs typeface="TimesNewRoman"/>
              </a:rPr>
              <a:t>), der vertiefenden Beratung der Eltern (außerhalb der regelmäßigen Sprechstunden und der Sprechtage) oder der Koordination der Beratung zwischen Lehrkräften und Erziehungsberechtigten gemäß § 62 </a:t>
            </a:r>
            <a:r>
              <a:rPr lang="de-DE" sz="1200" dirty="0" err="1" smtClean="0">
                <a:solidFill>
                  <a:srgbClr val="231F20"/>
                </a:solidFill>
                <a:effectLst/>
                <a:latin typeface="TimesNewRoman"/>
                <a:ea typeface="Calibri" panose="020F0502020204030204" pitchFamily="34" charset="0"/>
                <a:cs typeface="TimesNewRoman"/>
              </a:rPr>
              <a:t>SchUG</a:t>
            </a:r>
            <a:r>
              <a:rPr lang="de-DE" sz="1200" dirty="0" smtClean="0">
                <a:solidFill>
                  <a:srgbClr val="231F20"/>
                </a:solidFill>
                <a:effectLst/>
                <a:latin typeface="TimesNewRoman"/>
                <a:ea typeface="Calibri" panose="020F0502020204030204" pitchFamily="34" charset="0"/>
                <a:cs typeface="TimesNewRoman"/>
              </a:rPr>
              <a:t>. Die Beratungsstunden sind je nach Anordnung in regelmäßiger oder geblockter Form zu erbringen.</a:t>
            </a:r>
            <a:endParaRPr lang="de-DE" sz="1800"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de-DE" sz="1200" dirty="0" smtClean="0">
              <a:solidFill>
                <a:srgbClr val="231F20"/>
              </a:solidFill>
              <a:effectLst/>
              <a:latin typeface="TimesNewRoman"/>
              <a:ea typeface="Calibri" panose="020F0502020204030204" pitchFamily="34" charset="0"/>
              <a:cs typeface="TimesNewRoman"/>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(5) Soweit es </a:t>
            </a:r>
            <a:r>
              <a:rPr lang="de-DE" sz="1200" b="1" dirty="0" smtClean="0">
                <a:solidFill>
                  <a:srgbClr val="231F20"/>
                </a:solidFill>
                <a:effectLst/>
                <a:latin typeface="TimesNewRoman"/>
                <a:ea typeface="Calibri" panose="020F0502020204030204" pitchFamily="34" charset="0"/>
                <a:cs typeface="TimesNewRoman"/>
              </a:rPr>
              <a:t>Blockungen </a:t>
            </a:r>
            <a:r>
              <a:rPr lang="de-DE" sz="1200" dirty="0" smtClean="0">
                <a:solidFill>
                  <a:srgbClr val="231F20"/>
                </a:solidFill>
                <a:effectLst/>
                <a:latin typeface="TimesNewRoman"/>
                <a:ea typeface="Calibri" panose="020F0502020204030204" pitchFamily="34" charset="0"/>
                <a:cs typeface="TimesNewRoman"/>
              </a:rPr>
              <a:t>und andere autonome Gestaltungsmöglichkeiten erfordern, darf bei</a:t>
            </a:r>
            <a:endParaRPr lang="de-DE" sz="1800"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Wahrung des Durchschnittswertes das Wochenstundenmaß gemäß Abs. 3 zweiter Satz in einzelnen</a:t>
            </a:r>
            <a:endParaRPr lang="de-DE" sz="1800"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Wochen unabhängig vom Beschäftigungsausmaß um bis zu vier Wochenstunden über- oder unterschritten werden.</a:t>
            </a:r>
            <a:endParaRPr lang="de-DE" sz="1800"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 </a:t>
            </a:r>
            <a:endParaRPr lang="de-DE" sz="1200" dirty="0" smtClean="0">
              <a:solidFill>
                <a:srgbClr val="231F20"/>
              </a:solidFill>
              <a:effectLst/>
              <a:latin typeface="TimesNewRoman"/>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1200" b="1" i="0" u="none" strike="noStrike" kern="1200" cap="none" spc="0" normalizeH="0" baseline="0" noProof="0" dirty="0" smtClean="0">
                <a:ln>
                  <a:noFill/>
                </a:ln>
                <a:solidFill>
                  <a:prstClr val="black"/>
                </a:solidFill>
                <a:effectLst/>
                <a:uLnTx/>
                <a:uFillTx/>
                <a:latin typeface="+mn-lt"/>
                <a:ea typeface="+mn-ea"/>
                <a:cs typeface="+mn-cs"/>
              </a:rPr>
              <a:t>INFO </a:t>
            </a:r>
            <a:r>
              <a:rPr kumimoji="0" lang="de-DE" sz="3200" b="1" i="0" u="none" strike="noStrike" kern="1200" cap="none" spc="0" normalizeH="0" baseline="0" noProof="0" dirty="0" err="1" smtClean="0">
                <a:ln>
                  <a:noFill/>
                </a:ln>
                <a:solidFill>
                  <a:prstClr val="black"/>
                </a:solidFill>
                <a:effectLst/>
                <a:uLnTx/>
                <a:uFillTx/>
                <a:latin typeface="+mn-lt"/>
              </a:rPr>
              <a:t>Bsp</a:t>
            </a:r>
            <a:r>
              <a:rPr kumimoji="0" lang="de-DE" sz="3200" b="1" i="0" u="none" strike="noStrike" kern="1200" cap="none" spc="0" normalizeH="0" baseline="0" noProof="0" dirty="0" smtClean="0">
                <a:ln>
                  <a:noFill/>
                </a:ln>
                <a:solidFill>
                  <a:prstClr val="black"/>
                </a:solidFill>
                <a:effectLst/>
                <a:uLnTx/>
                <a:uFillTx/>
                <a:latin typeface="+mn-lt"/>
              </a:rPr>
              <a:t>: Lehrverpflichtung I: + 28% entspricht durchschnittlich zwei Klassen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dirty="0" smtClean="0">
                <a:ln>
                  <a:noFill/>
                </a:ln>
                <a:solidFill>
                  <a:prstClr val="black"/>
                </a:solidFill>
                <a:effectLst/>
                <a:uLnTx/>
                <a:uFillTx/>
                <a:latin typeface="+mn-lt"/>
              </a:rPr>
              <a:t>	</a:t>
            </a:r>
            <a:r>
              <a:rPr lang="de-DE" sz="3200" dirty="0" smtClean="0"/>
              <a:t>20 WE/1,167 = 17,2 Stunden Unterricht -&gt; + 28%  </a:t>
            </a:r>
            <a:r>
              <a:rPr lang="de-DE" sz="3200" dirty="0" smtClean="0">
                <a:sym typeface="Wingdings" panose="05000000000000000000" pitchFamily="2" charset="2"/>
              </a:rPr>
              <a:t> </a:t>
            </a:r>
            <a:r>
              <a:rPr lang="de-DE" sz="3200" dirty="0" err="1" smtClean="0">
                <a:sym typeface="Wingdings" panose="05000000000000000000" pitchFamily="2" charset="2"/>
              </a:rPr>
              <a:t>ca</a:t>
            </a:r>
            <a:r>
              <a:rPr lang="de-DE" sz="3200" dirty="0" smtClean="0">
                <a:sym typeface="Wingdings" panose="05000000000000000000" pitchFamily="2" charset="2"/>
              </a:rPr>
              <a:t> 5 Stunden -&gt; min.  2 Klassen zusätzlich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dirty="0" smtClean="0">
                <a:ln>
                  <a:noFill/>
                </a:ln>
                <a:solidFill>
                  <a:prstClr val="black"/>
                </a:solidFill>
                <a:effectLst/>
                <a:uLnTx/>
                <a:uFillTx/>
                <a:latin typeface="+mn-lt"/>
                <a:sym typeface="Wingdings" panose="05000000000000000000" pitchFamily="2" charset="2"/>
              </a:rPr>
              <a:t>	</a:t>
            </a:r>
            <a:r>
              <a:rPr kumimoji="0" lang="de-DE" sz="3200" b="0" i="0" u="none" strike="noStrike" kern="1200" cap="none" spc="0" normalizeH="0" baseline="0" noProof="0" dirty="0" smtClean="0">
                <a:ln>
                  <a:noFill/>
                </a:ln>
                <a:solidFill>
                  <a:prstClr val="black"/>
                </a:solidFill>
                <a:effectLst/>
                <a:uLnTx/>
                <a:uFillTx/>
                <a:latin typeface="+mn-lt"/>
                <a:sym typeface="Wingdings" panose="05000000000000000000" pitchFamily="2" charset="2"/>
              </a:rPr>
              <a:t>Hatte der/die Lehrer/in noch Stundeneinrechnungen als Kustos, QIBB usw. werden es dementsprechend mehr Klassen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3200" b="0" i="0" u="none" strike="noStrike" kern="1200" cap="none" spc="0" normalizeH="0" baseline="0" noProof="0" dirty="0" smtClean="0">
              <a:ln>
                <a:noFill/>
              </a:ln>
              <a:solidFill>
                <a:prstClr val="black"/>
              </a:solidFill>
              <a:effectLst/>
              <a:uLnTx/>
              <a:uFillTx/>
              <a:latin typeface="+mn-lt"/>
              <a:sym typeface="Wingdings" panose="05000000000000000000" pitchFamily="2" charset="2"/>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3200" b="1" i="0" u="none" strike="noStrike" kern="1200" cap="none" spc="0" normalizeH="0" baseline="0" noProof="0" dirty="0" smtClean="0">
                <a:ln>
                  <a:noFill/>
                </a:ln>
                <a:solidFill>
                  <a:prstClr val="black"/>
                </a:solidFill>
                <a:effectLst/>
                <a:uLnTx/>
                <a:uFillTx/>
                <a:latin typeface="+mn-lt"/>
              </a:rPr>
              <a:t>INFO: Bis zu drei Überstunden bei Bedarf verpflichtend</a:t>
            </a:r>
          </a:p>
          <a:p>
            <a:pPr>
              <a:spcAft>
                <a:spcPts val="0"/>
              </a:spcAft>
            </a:pPr>
            <a:r>
              <a:rPr kumimoji="0" lang="de-DE" sz="3200" b="0" i="0" u="none" strike="noStrike" kern="1200" cap="none" spc="0" normalizeH="0" baseline="0" noProof="0" dirty="0" smtClean="0">
                <a:ln>
                  <a:noFill/>
                </a:ln>
                <a:solidFill>
                  <a:prstClr val="black"/>
                </a:solidFill>
                <a:effectLst/>
                <a:uLnTx/>
                <a:uFillTx/>
                <a:latin typeface="+mn-lt"/>
              </a:rPr>
              <a:t>	Statt bisher 5 Überstunden sind noch 3 Überstunden bei Bedarf verpflichtend.</a:t>
            </a:r>
            <a:br>
              <a:rPr kumimoji="0" lang="de-DE" sz="3200" b="0" i="0" u="none" strike="noStrike" kern="1200" cap="none" spc="0" normalizeH="0" baseline="0" noProof="0" dirty="0" smtClean="0">
                <a:ln>
                  <a:noFill/>
                </a:ln>
                <a:solidFill>
                  <a:prstClr val="black"/>
                </a:solidFill>
                <a:effectLst/>
                <a:uLnTx/>
                <a:uFillTx/>
                <a:latin typeface="+mn-lt"/>
              </a:rPr>
            </a:br>
            <a:r>
              <a:rPr kumimoji="0" lang="de-DE" sz="3200" b="0" i="0" u="none" strike="noStrike" kern="1200" cap="none" spc="0" normalizeH="0" baseline="0" noProof="0" dirty="0" smtClean="0">
                <a:ln>
                  <a:noFill/>
                </a:ln>
                <a:solidFill>
                  <a:prstClr val="black"/>
                </a:solidFill>
                <a:effectLst/>
                <a:uLnTx/>
                <a:uFillTx/>
                <a:latin typeface="+mn-lt"/>
              </a:rPr>
              <a:t>	</a:t>
            </a:r>
            <a:r>
              <a:rPr lang="de-DE" sz="3200" dirty="0" smtClean="0">
                <a:solidFill>
                  <a:srgbClr val="231F20"/>
                </a:solidFill>
                <a:effectLst/>
                <a:latin typeface="TimesNewRoman"/>
                <a:ea typeface="Calibri" panose="020F0502020204030204" pitchFamily="34" charset="0"/>
                <a:cs typeface="TimesNewRoman"/>
              </a:rPr>
              <a:t>(7) Aus wichtigen Gründen kann die Vertragslehrperson verhalten werden, über das Ausmaß von 22 Wochenstunden hinaus regelmäßigen Unterricht im Ausmaß von bis zu drei weiteren Wochenstunden (Mehrdienstleistungen) 	zu erteilen.</a:t>
            </a:r>
          </a:p>
          <a:p>
            <a:pPr>
              <a:spcAft>
                <a:spcPts val="0"/>
              </a:spcAft>
            </a:pPr>
            <a:endParaRPr lang="de-DE" sz="3200" dirty="0" smtClean="0">
              <a:solidFill>
                <a:srgbClr val="231F20"/>
              </a:solidFill>
              <a:effectLst/>
              <a:latin typeface="TimesNewRoman"/>
              <a:ea typeface="Calibri" panose="020F0502020204030204" pitchFamily="34" charset="0"/>
              <a:cs typeface="TimesNewRoman"/>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3200" b="1" i="0" u="none" strike="noStrike" kern="1200" cap="none" spc="0" normalizeH="0" baseline="0" noProof="0" dirty="0" smtClean="0">
                <a:ln>
                  <a:noFill/>
                </a:ln>
                <a:solidFill>
                  <a:prstClr val="black"/>
                </a:solidFill>
                <a:effectLst/>
                <a:uLnTx/>
                <a:uFillTx/>
                <a:latin typeface="+mn-lt"/>
              </a:rPr>
              <a:t>INFO: Bis zu 12.000 Lehrer/innen weniger</a:t>
            </a:r>
          </a:p>
          <a:p>
            <a:r>
              <a:rPr lang="de-DE" sz="3200" b="0" i="0" u="none" strike="noStrike" kern="1200" baseline="0" dirty="0" smtClean="0">
                <a:solidFill>
                  <a:srgbClr val="231F20"/>
                </a:solidFill>
                <a:effectLst/>
                <a:latin typeface="TimesNewRoman"/>
                <a:ea typeface="+mn-ea"/>
                <a:cs typeface="+mn-cs"/>
              </a:rPr>
              <a:t>	Wegen der Lehrpflichterhöhung, </a:t>
            </a:r>
            <a:r>
              <a:rPr lang="de-DE" sz="1200" b="0" i="0" u="none" strike="noStrike" kern="1200" baseline="0" dirty="0" smtClean="0">
                <a:solidFill>
                  <a:schemeClr val="tx1"/>
                </a:solidFill>
                <a:latin typeface="+mn-lt"/>
                <a:ea typeface="+mn-ea"/>
                <a:cs typeface="+mn-cs"/>
              </a:rPr>
              <a:t>insbesondere die Fachlehrer/innen der Sekundarstufe II (22 Unterrichtsstunden statt </a:t>
            </a:r>
            <a:r>
              <a:rPr lang="de-DE" sz="1200" b="0" i="0" u="none" strike="noStrike" kern="1200" baseline="0" dirty="0" err="1" smtClean="0">
                <a:solidFill>
                  <a:schemeClr val="tx1"/>
                </a:solidFill>
                <a:latin typeface="+mn-lt"/>
                <a:ea typeface="+mn-ea"/>
                <a:cs typeface="+mn-cs"/>
              </a:rPr>
              <a:t>dzt</a:t>
            </a:r>
            <a:r>
              <a:rPr lang="de-DE" sz="1200" b="0" i="0" u="none" strike="noStrike" kern="1200" baseline="0" dirty="0" smtClean="0">
                <a:solidFill>
                  <a:schemeClr val="tx1"/>
                </a:solidFill>
                <a:latin typeface="+mn-lt"/>
                <a:ea typeface="+mn-ea"/>
                <a:cs typeface="+mn-cs"/>
              </a:rPr>
              <a:t>. 17-18 bedeutet +28% für Korrekturfächer) ergeben sich im Endausbau Personaleinsparungen von 	wenigstens 12.000 Dienstposten (über 10% der </a:t>
            </a:r>
            <a:r>
              <a:rPr lang="de-DE" sz="1200" b="0" i="0" u="none" strike="noStrike" kern="1200" baseline="0" dirty="0" err="1" smtClean="0">
                <a:solidFill>
                  <a:schemeClr val="tx1"/>
                </a:solidFill>
                <a:latin typeface="+mn-lt"/>
                <a:ea typeface="+mn-ea"/>
                <a:cs typeface="+mn-cs"/>
              </a:rPr>
              <a:t>dzt</a:t>
            </a:r>
            <a:r>
              <a:rPr lang="de-DE" sz="1200" b="0" i="0" u="none" strike="noStrike" kern="1200" baseline="0" dirty="0" smtClean="0">
                <a:solidFill>
                  <a:schemeClr val="tx1"/>
                </a:solidFill>
                <a:latin typeface="+mn-lt"/>
                <a:ea typeface="+mn-ea"/>
                <a:cs typeface="+mn-cs"/>
              </a:rPr>
              <a:t>. 120.000 Lehrer/innen). Aber weil das Dienstrecht in der derzeitigen Vorlage unattraktiv ist, ist zu befürchten, dass wegen fehlendem Nachwuchs der bereits bestehende 	Lehrermangel trotz Lehrverpflichtungserhöhung zunimmt. Dann wird Möglichkeit zur Überstundenverpflichtung schlagend.  </a:t>
            </a:r>
            <a:r>
              <a:rPr kumimoji="0" lang="de-DE" sz="3200" b="0" i="0" u="none" strike="noStrike" kern="1200" cap="none" spc="0" normalizeH="0" baseline="0" noProof="0" dirty="0" smtClean="0">
                <a:ln>
                  <a:noFill/>
                </a:ln>
                <a:solidFill>
                  <a:prstClr val="black"/>
                </a:solidFill>
                <a:effectLst/>
                <a:uLnTx/>
                <a:uFillTx/>
                <a:latin typeface="+mn-lt"/>
              </a:rPr>
              <a:t/>
            </a:r>
            <a:br>
              <a:rPr kumimoji="0" lang="de-DE" sz="3200" b="0" i="0" u="none" strike="noStrike" kern="1200" cap="none" spc="0" normalizeH="0" baseline="0" noProof="0" dirty="0" smtClean="0">
                <a:ln>
                  <a:noFill/>
                </a:ln>
                <a:solidFill>
                  <a:prstClr val="black"/>
                </a:solidFill>
                <a:effectLst/>
                <a:uLnTx/>
                <a:uFillTx/>
                <a:latin typeface="+mn-lt"/>
              </a:rPr>
            </a:br>
            <a:endParaRPr kumimoji="0" lang="de-DE" sz="3200" b="0" i="0" u="none" strike="noStrike" kern="1200" cap="none" spc="0" normalizeH="0" baseline="0" noProof="0" dirty="0" smtClean="0">
              <a:ln>
                <a:noFill/>
              </a:ln>
              <a:solidFill>
                <a:prstClr val="black"/>
              </a:solidFill>
              <a:effectLst/>
              <a:uLnTx/>
              <a:uFillTx/>
              <a:latin typeface="+mn-lt"/>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3200" b="1" i="0" u="none" strike="noStrike" kern="1200" cap="none" spc="0" normalizeH="0" baseline="0" noProof="0" dirty="0" smtClean="0">
                <a:ln>
                  <a:noFill/>
                </a:ln>
                <a:solidFill>
                  <a:prstClr val="black"/>
                </a:solidFill>
                <a:effectLst/>
                <a:uLnTx/>
                <a:uFillTx/>
                <a:latin typeface="+mn-lt"/>
              </a:rPr>
              <a:t>INFO: Bei Bedarf können Lehrer/innen an allen Schultypen auch für fachfremden Unterricht (verpflichtend) eingeteilt werden	</a:t>
            </a:r>
            <a:br>
              <a:rPr kumimoji="0" lang="de-DE" sz="3200" b="1" i="0" u="none" strike="noStrike" kern="1200" cap="none" spc="0" normalizeH="0" baseline="0" noProof="0" dirty="0" smtClean="0">
                <a:ln>
                  <a:noFill/>
                </a:ln>
                <a:solidFill>
                  <a:prstClr val="black"/>
                </a:solidFill>
                <a:effectLst/>
                <a:uLnTx/>
                <a:uFillTx/>
                <a:latin typeface="+mn-lt"/>
              </a:rPr>
            </a:br>
            <a:r>
              <a:rPr kumimoji="0" lang="de-DE" sz="3200" b="1" i="0" u="none" strike="noStrike" kern="1200" cap="none" spc="0" normalizeH="0" baseline="0" noProof="0" dirty="0" smtClean="0">
                <a:ln>
                  <a:noFill/>
                </a:ln>
                <a:solidFill>
                  <a:prstClr val="black"/>
                </a:solidFill>
                <a:effectLst/>
                <a:uLnTx/>
                <a:uFillTx/>
                <a:latin typeface="+mn-lt"/>
              </a:rPr>
              <a:t>	</a:t>
            </a:r>
            <a:r>
              <a:rPr kumimoji="0" lang="de-DE" sz="3200" b="0" i="0" u="none" strike="noStrike" kern="1200" cap="none" spc="0" normalizeH="0" baseline="0" noProof="0" dirty="0" smtClean="0">
                <a:ln>
                  <a:noFill/>
                </a:ln>
                <a:solidFill>
                  <a:prstClr val="black"/>
                </a:solidFill>
                <a:effectLst/>
                <a:uLnTx/>
                <a:uFillTx/>
                <a:latin typeface="+mn-lt"/>
              </a:rPr>
              <a:t>Wie bisher</a:t>
            </a:r>
          </a:p>
          <a:p>
            <a:endParaRPr lang="de-DE" sz="1800" b="0" dirty="0" smtClean="0">
              <a:effectLst/>
              <a:latin typeface="Arial" panose="020B0604020202020204" pitchFamily="34" charset="0"/>
              <a:ea typeface="Calibri" panose="020F0502020204030204" pitchFamily="34" charset="0"/>
              <a:cs typeface="Times New Roman" panose="02020603050405020304" pitchFamily="18" charset="0"/>
            </a:endParaRPr>
          </a:p>
          <a:p>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4</a:t>
            </a:fld>
            <a:endParaRPr lang="de-DE"/>
          </a:p>
        </p:txBody>
      </p:sp>
    </p:spTree>
    <p:extLst>
      <p:ext uri="{BB962C8B-B14F-4D97-AF65-F5344CB8AC3E}">
        <p14:creationId xmlns:p14="http://schemas.microsoft.com/office/powerpoint/2010/main" val="479630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lang="de-DE" sz="1200" b="1" kern="1200" dirty="0" smtClean="0">
                <a:solidFill>
                  <a:schemeClr val="tx1"/>
                </a:solidFill>
                <a:effectLst/>
                <a:latin typeface="+mn-lt"/>
                <a:ea typeface="+mn-ea"/>
                <a:cs typeface="+mn-cs"/>
              </a:rPr>
              <a:t>INFO </a:t>
            </a:r>
            <a:r>
              <a:rPr kumimoji="0" lang="de-DE" sz="3200" b="1" i="0" u="none" strike="noStrike" kern="1200" cap="none" spc="0" normalizeH="0" baseline="0" noProof="0" dirty="0" smtClean="0">
                <a:ln>
                  <a:noFill/>
                </a:ln>
                <a:solidFill>
                  <a:prstClr val="black"/>
                </a:solidFill>
                <a:effectLst/>
                <a:uLnTx/>
                <a:uFillTx/>
                <a:latin typeface="+mn-lt"/>
              </a:rPr>
              <a:t>Alle müssen 22 Stunden unterrichten (+ 2 Stunden sonstige Tätigkeit)</a:t>
            </a:r>
          </a:p>
          <a:p>
            <a:r>
              <a:rPr lang="de-DE" sz="1200" b="1" kern="1200" dirty="0" smtClean="0">
                <a:solidFill>
                  <a:schemeClr val="tx1"/>
                </a:solidFill>
                <a:effectLst/>
                <a:latin typeface="+mn-lt"/>
                <a:ea typeface="+mn-ea"/>
                <a:cs typeface="+mn-cs"/>
              </a:rPr>
              <a:t>§ 40a. </a:t>
            </a:r>
          </a:p>
          <a:p>
            <a:r>
              <a:rPr lang="de-DE" sz="1200" kern="1200" dirty="0" smtClean="0">
                <a:solidFill>
                  <a:schemeClr val="tx1"/>
                </a:solidFill>
                <a:effectLst/>
                <a:latin typeface="+mn-lt"/>
                <a:ea typeface="+mn-ea"/>
                <a:cs typeface="+mn-cs"/>
              </a:rPr>
              <a:t>(1) Die Vertragslehrperson ist zur gewissenhaften und engagierten Wahrnehmung der pädagogischen Kernaufgaben und zur sorgfältigen Erfüllung der sonstigen sich aus der lehramtlichen Stellung ergebenden Aufgaben verpflichtet.</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(2) Die pädagogischen Kernaufgaben (im Sinne der Durchführung und Begleitung von Lern- und Lehrprozessen) sind:</a:t>
            </a:r>
          </a:p>
          <a:p>
            <a:r>
              <a:rPr lang="de-DE" sz="1200" kern="1200" dirty="0" smtClean="0">
                <a:solidFill>
                  <a:schemeClr val="tx1"/>
                </a:solidFill>
                <a:effectLst/>
                <a:latin typeface="+mn-lt"/>
                <a:ea typeface="+mn-ea"/>
                <a:cs typeface="+mn-cs"/>
              </a:rPr>
              <a:t>1. unterrichtliche Aufgaben (Unterrichtsverpflichtung), bestehend aus</a:t>
            </a:r>
          </a:p>
          <a:p>
            <a:r>
              <a:rPr lang="de-DE" sz="1200" kern="1200" dirty="0" smtClean="0">
                <a:solidFill>
                  <a:schemeClr val="tx1"/>
                </a:solidFill>
                <a:effectLst/>
                <a:latin typeface="+mn-lt"/>
                <a:ea typeface="+mn-ea"/>
                <a:cs typeface="+mn-cs"/>
              </a:rPr>
              <a:t>a) der Unterrichtserteilung und</a:t>
            </a:r>
          </a:p>
          <a:p>
            <a:r>
              <a:rPr lang="de-DE" sz="1200" kern="1200" dirty="0" smtClean="0">
                <a:solidFill>
                  <a:schemeClr val="tx1"/>
                </a:solidFill>
                <a:effectLst/>
                <a:latin typeface="+mn-lt"/>
                <a:ea typeface="+mn-ea"/>
                <a:cs typeface="+mn-cs"/>
              </a:rPr>
              <a:t>b) der qualifizierten Betreuung von Lernzeiten im Rahmen der Tagesbetreuung und</a:t>
            </a:r>
          </a:p>
          <a:p>
            <a:r>
              <a:rPr lang="de-DE" sz="1200" kern="1200" dirty="0" smtClean="0">
                <a:solidFill>
                  <a:schemeClr val="tx1"/>
                </a:solidFill>
                <a:effectLst/>
                <a:latin typeface="+mn-lt"/>
                <a:ea typeface="+mn-ea"/>
                <a:cs typeface="+mn-cs"/>
              </a:rPr>
              <a:t>2. Vor- und Nachbereitung des Unterrichts und der Lernzeiten, Korrektur schriftlicher Arbeiten, Evaluierung der Lernergebnisse, Reflexion und Evaluierung der eigenen Lehrleistung.</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(3) Die Unterrichtsverpflichtung einer vollbeschäftigten Vertragslehrperson beträgt </a:t>
            </a:r>
            <a:r>
              <a:rPr lang="de-DE" sz="1200" b="1" kern="1200" dirty="0" smtClean="0">
                <a:solidFill>
                  <a:schemeClr val="tx1"/>
                </a:solidFill>
                <a:effectLst/>
                <a:latin typeface="+mn-lt"/>
                <a:ea typeface="+mn-ea"/>
                <a:cs typeface="+mn-cs"/>
              </a:rPr>
              <a:t>24 Wochenstunden</a:t>
            </a:r>
            <a:r>
              <a:rPr lang="de-DE" sz="1200" kern="1200" dirty="0" smtClean="0">
                <a:solidFill>
                  <a:schemeClr val="tx1"/>
                </a:solidFill>
                <a:effectLst/>
                <a:latin typeface="+mn-lt"/>
                <a:ea typeface="+mn-ea"/>
                <a:cs typeface="+mn-cs"/>
              </a:rPr>
              <a:t>. </a:t>
            </a:r>
          </a:p>
          <a:p>
            <a:r>
              <a:rPr lang="de-DE" sz="1200" kern="1200" dirty="0" smtClean="0">
                <a:solidFill>
                  <a:schemeClr val="tx1"/>
                </a:solidFill>
                <a:effectLst/>
                <a:latin typeface="+mn-lt"/>
                <a:ea typeface="+mn-ea"/>
                <a:cs typeface="+mn-cs"/>
              </a:rPr>
              <a:t>Von dieser Unterrichtsverpflichtung sind </a:t>
            </a:r>
            <a:r>
              <a:rPr lang="de-DE" sz="1200" b="1" kern="1200" dirty="0" smtClean="0">
                <a:solidFill>
                  <a:schemeClr val="tx1"/>
                </a:solidFill>
                <a:effectLst/>
                <a:latin typeface="+mn-lt"/>
                <a:ea typeface="+mn-ea"/>
                <a:cs typeface="+mn-cs"/>
              </a:rPr>
              <a:t>22 Wochenstunden im Sinne des Abs. 2 Z 1 </a:t>
            </a:r>
            <a:r>
              <a:rPr lang="de-DE" sz="1200" b="1" kern="1200" dirty="0" smtClean="0">
                <a:solidFill>
                  <a:srgbClr val="C00000"/>
                </a:solidFill>
                <a:effectLst/>
                <a:latin typeface="+mn-lt"/>
                <a:ea typeface="+mn-ea"/>
                <a:cs typeface="+mn-cs"/>
              </a:rPr>
              <a:t>(</a:t>
            </a:r>
            <a:r>
              <a:rPr lang="de-DE" sz="1200" b="1" kern="1200" dirty="0" err="1" smtClean="0">
                <a:solidFill>
                  <a:srgbClr val="C00000"/>
                </a:solidFill>
                <a:effectLst/>
                <a:latin typeface="+mn-lt"/>
                <a:ea typeface="+mn-ea"/>
                <a:cs typeface="+mn-cs"/>
              </a:rPr>
              <a:t>anm.</a:t>
            </a:r>
            <a:r>
              <a:rPr lang="de-DE" sz="1200" b="1" kern="1200" dirty="0" smtClean="0">
                <a:solidFill>
                  <a:srgbClr val="C00000"/>
                </a:solidFill>
                <a:effectLst/>
                <a:latin typeface="+mn-lt"/>
                <a:ea typeface="+mn-ea"/>
                <a:cs typeface="+mn-cs"/>
              </a:rPr>
              <a:t> Unterricht) </a:t>
            </a:r>
            <a:r>
              <a:rPr lang="de-DE" sz="1200" kern="1200" dirty="0" smtClean="0">
                <a:solidFill>
                  <a:schemeClr val="tx1"/>
                </a:solidFill>
                <a:effectLst/>
                <a:latin typeface="+mn-lt"/>
                <a:ea typeface="+mn-ea"/>
                <a:cs typeface="+mn-cs"/>
              </a:rPr>
              <a:t>zu erbringen. Im Gesamtumfang von </a:t>
            </a:r>
            <a:r>
              <a:rPr lang="de-DE" sz="1200" b="1" kern="1200" dirty="0" smtClean="0">
                <a:solidFill>
                  <a:schemeClr val="tx1"/>
                </a:solidFill>
                <a:effectLst/>
                <a:latin typeface="+mn-lt"/>
                <a:ea typeface="+mn-ea"/>
                <a:cs typeface="+mn-cs"/>
              </a:rPr>
              <a:t>weiteren zwei Wochenstunden </a:t>
            </a:r>
            <a:r>
              <a:rPr lang="de-DE" sz="1200" kern="1200" dirty="0" smtClean="0">
                <a:solidFill>
                  <a:schemeClr val="tx1"/>
                </a:solidFill>
                <a:effectLst/>
                <a:latin typeface="+mn-lt"/>
                <a:ea typeface="+mn-ea"/>
                <a:cs typeface="+mn-cs"/>
              </a:rPr>
              <a:t>sind von der vollbeschäftigten Vertragslehrperson je nach Beauftragung </a:t>
            </a:r>
            <a:r>
              <a:rPr lang="de-DE" sz="1200" b="1" kern="1200" dirty="0" smtClean="0">
                <a:solidFill>
                  <a:schemeClr val="tx1"/>
                </a:solidFill>
                <a:effectLst/>
                <a:latin typeface="+mn-lt"/>
                <a:ea typeface="+mn-ea"/>
                <a:cs typeface="+mn-cs"/>
              </a:rPr>
              <a:t>Aufgaben, die jeweils einer Wochenstunde entsprechen, aus folgenden Tätigkeitsbereichen zu erbringen:</a:t>
            </a:r>
          </a:p>
          <a:p>
            <a:pPr marL="228600" indent="-228600">
              <a:spcAft>
                <a:spcPts val="0"/>
              </a:spcAft>
              <a:buAutoNum type="arabicPeriod"/>
            </a:pPr>
            <a:r>
              <a:rPr lang="de-DE" sz="1200" dirty="0" smtClean="0">
                <a:solidFill>
                  <a:srgbClr val="231F20"/>
                </a:solidFill>
                <a:effectLst/>
                <a:latin typeface="TimesNewRoman"/>
                <a:ea typeface="Calibri" panose="020F0502020204030204" pitchFamily="34" charset="0"/>
                <a:cs typeface="TimesNewRoman"/>
              </a:rPr>
              <a:t>Aufgaben eines Klassen- oder Jahrgangsvorstandes </a:t>
            </a:r>
          </a:p>
          <a:p>
            <a:pPr marL="228600" indent="-228600">
              <a:spcAft>
                <a:spcPts val="0"/>
              </a:spcAft>
              <a:buAutoNum type="arabicPeriod"/>
            </a:pPr>
            <a:r>
              <a:rPr lang="de-DE" sz="1200" dirty="0" smtClean="0">
                <a:solidFill>
                  <a:srgbClr val="231F20"/>
                </a:solidFill>
                <a:effectLst/>
                <a:latin typeface="TimesNewRoman"/>
                <a:ea typeface="Calibri" panose="020F0502020204030204" pitchFamily="34" charset="0"/>
                <a:cs typeface="TimesNewRoman"/>
              </a:rPr>
              <a:t>Funktion einer Mentorin oder eines Mentors </a:t>
            </a:r>
            <a:r>
              <a:rPr lang="de-DE" sz="1200" b="1" dirty="0" smtClean="0">
                <a:solidFill>
                  <a:srgbClr val="231F20"/>
                </a:solidFill>
                <a:effectLst/>
                <a:latin typeface="TimesNewRoman"/>
                <a:ea typeface="Calibri" panose="020F0502020204030204" pitchFamily="34" charset="0"/>
                <a:cs typeface="TimesNewRoman"/>
              </a:rPr>
              <a:t>(</a:t>
            </a:r>
            <a:r>
              <a:rPr lang="de-DE" sz="1200" b="1" dirty="0" err="1" smtClean="0">
                <a:solidFill>
                  <a:srgbClr val="231F20"/>
                </a:solidFill>
                <a:effectLst/>
                <a:latin typeface="TimesNewRoman"/>
                <a:ea typeface="Calibri" panose="020F0502020204030204" pitchFamily="34" charset="0"/>
                <a:cs typeface="TimesNewRoman"/>
              </a:rPr>
              <a:t>anm</a:t>
            </a:r>
            <a:r>
              <a:rPr lang="de-DE" sz="1200" b="1" dirty="0" smtClean="0">
                <a:solidFill>
                  <a:srgbClr val="231F20"/>
                </a:solidFill>
                <a:effectLst/>
                <a:latin typeface="TimesNewRoman"/>
                <a:ea typeface="Calibri" panose="020F0502020204030204" pitchFamily="34" charset="0"/>
                <a:cs typeface="TimesNewRoman"/>
              </a:rPr>
              <a:t>: Begleitung von zukünftigen Neulehrer/innen)</a:t>
            </a:r>
            <a:endParaRPr lang="de-DE" sz="1800" b="1"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3. Aufgaben wie:</a:t>
            </a:r>
          </a:p>
          <a:p>
            <a:r>
              <a:rPr lang="de-DE" sz="1200" kern="1200" dirty="0" smtClean="0">
                <a:solidFill>
                  <a:schemeClr val="tx1"/>
                </a:solidFill>
                <a:effectLst/>
                <a:latin typeface="+mn-lt"/>
                <a:ea typeface="+mn-ea"/>
                <a:cs typeface="+mn-cs"/>
              </a:rPr>
              <a:t>	1. Verwaltung von Lehrmittelsammlungen (</a:t>
            </a:r>
            <a:r>
              <a:rPr lang="de-DE" sz="1200" kern="1200" dirty="0" err="1" smtClean="0">
                <a:solidFill>
                  <a:schemeClr val="tx1"/>
                </a:solidFill>
                <a:effectLst/>
                <a:latin typeface="+mn-lt"/>
                <a:ea typeface="+mn-ea"/>
                <a:cs typeface="+mn-cs"/>
              </a:rPr>
              <a:t>Kustodiate</a:t>
            </a:r>
            <a:r>
              <a:rPr lang="de-DE" sz="1200" kern="1200" dirty="0" smtClean="0">
                <a:solidFill>
                  <a:schemeClr val="tx1"/>
                </a:solidFill>
                <a:effectLst/>
                <a:latin typeface="+mn-lt"/>
                <a:ea typeface="+mn-ea"/>
                <a:cs typeface="+mn-cs"/>
              </a:rPr>
              <a:t>) im Sinne des § 52 </a:t>
            </a:r>
            <a:r>
              <a:rPr lang="de-DE" sz="1200" kern="1200" dirty="0" err="1" smtClean="0">
                <a:solidFill>
                  <a:schemeClr val="tx1"/>
                </a:solidFill>
                <a:effectLst/>
                <a:latin typeface="+mn-lt"/>
                <a:ea typeface="+mn-ea"/>
                <a:cs typeface="+mn-cs"/>
              </a:rPr>
              <a:t>SchUG</a:t>
            </a:r>
            <a:r>
              <a:rPr lang="de-DE" sz="1200" kern="1200" dirty="0" smtClean="0">
                <a:solidFill>
                  <a:schemeClr val="tx1"/>
                </a:solidFill>
                <a:effectLst/>
                <a:latin typeface="+mn-lt"/>
                <a:ea typeface="+mn-ea"/>
                <a:cs typeface="+mn-cs"/>
              </a:rPr>
              <a:t> (Anlagen 2, 3 und 4 zum </a:t>
            </a:r>
            <a:r>
              <a:rPr lang="de-DE" sz="1200" kern="1200" dirty="0" err="1" smtClean="0">
                <a:solidFill>
                  <a:schemeClr val="tx1"/>
                </a:solidFill>
                <a:effectLst/>
                <a:latin typeface="+mn-lt"/>
                <a:ea typeface="+mn-ea"/>
                <a:cs typeface="+mn-cs"/>
              </a:rPr>
              <a:t>GehG</a:t>
            </a:r>
            <a:r>
              <a:rPr lang="de-DE" sz="1200" kern="1200" dirty="0" smtClean="0">
                <a:solidFill>
                  <a:schemeClr val="tx1"/>
                </a:solidFill>
                <a:effectLst/>
                <a:latin typeface="+mn-lt"/>
                <a:ea typeface="+mn-ea"/>
                <a:cs typeface="+mn-cs"/>
              </a:rPr>
              <a:t>) </a:t>
            </a:r>
          </a:p>
          <a:p>
            <a:r>
              <a:rPr lang="de-DE" sz="1200" kern="1200" dirty="0" smtClean="0">
                <a:solidFill>
                  <a:schemeClr val="tx1"/>
                </a:solidFill>
                <a:effectLst/>
                <a:latin typeface="+mn-lt"/>
                <a:ea typeface="+mn-ea"/>
                <a:cs typeface="+mn-cs"/>
              </a:rPr>
              <a:t>		</a:t>
            </a:r>
            <a:r>
              <a:rPr lang="de-DE" sz="1200" b="1" kern="1200" dirty="0" smtClean="0">
                <a:solidFill>
                  <a:schemeClr val="tx1"/>
                </a:solidFill>
                <a:effectLst/>
                <a:latin typeface="+mn-lt"/>
                <a:ea typeface="+mn-ea"/>
                <a:cs typeface="+mn-cs"/>
              </a:rPr>
              <a:t>(</a:t>
            </a:r>
            <a:r>
              <a:rPr lang="de-DE" sz="1200" b="1" kern="1200" dirty="0" err="1" smtClean="0">
                <a:solidFill>
                  <a:schemeClr val="tx1"/>
                </a:solidFill>
                <a:effectLst/>
                <a:latin typeface="+mn-lt"/>
                <a:ea typeface="+mn-ea"/>
                <a:cs typeface="+mn-cs"/>
              </a:rPr>
              <a:t>anm</a:t>
            </a:r>
            <a:r>
              <a:rPr lang="de-DE" sz="1200" b="1" kern="1200" dirty="0" smtClean="0">
                <a:solidFill>
                  <a:schemeClr val="tx1"/>
                </a:solidFill>
                <a:effectLst/>
                <a:latin typeface="+mn-lt"/>
                <a:ea typeface="+mn-ea"/>
                <a:cs typeface="+mn-cs"/>
              </a:rPr>
              <a:t>: Heinisch-</a:t>
            </a:r>
            <a:r>
              <a:rPr lang="de-DE" sz="1200" b="1" kern="1200" dirty="0" err="1" smtClean="0">
                <a:solidFill>
                  <a:schemeClr val="tx1"/>
                </a:solidFill>
                <a:effectLst/>
                <a:latin typeface="+mn-lt"/>
                <a:ea typeface="+mn-ea"/>
                <a:cs typeface="+mn-cs"/>
              </a:rPr>
              <a:t>Hosek</a:t>
            </a:r>
            <a:r>
              <a:rPr lang="de-DE" sz="1200" b="1" kern="1200" dirty="0" smtClean="0">
                <a:solidFill>
                  <a:schemeClr val="tx1"/>
                </a:solidFill>
                <a:effectLst/>
                <a:latin typeface="+mn-lt"/>
                <a:ea typeface="+mn-ea"/>
                <a:cs typeface="+mn-cs"/>
              </a:rPr>
              <a:t> will, dass IT</a:t>
            </a:r>
            <a:r>
              <a:rPr lang="de-DE" sz="1200" b="1" kern="1200" baseline="0" dirty="0" smtClean="0">
                <a:solidFill>
                  <a:schemeClr val="tx1"/>
                </a:solidFill>
                <a:effectLst/>
                <a:latin typeface="+mn-lt"/>
                <a:ea typeface="+mn-ea"/>
                <a:cs typeface="+mn-cs"/>
              </a:rPr>
              <a:t> und Bibliothek zukünftig von nichtunterrichtendem Personal erledigt wird – wird sich erst klären)</a:t>
            </a:r>
            <a:endParaRPr lang="de-DE" sz="1200" b="1"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2. Wahrnehmung der Aufgaben des Qualitätsmanagements (QIBB)  </a:t>
            </a:r>
          </a:p>
          <a:p>
            <a:r>
              <a:rPr lang="de-DE" sz="1200" kern="1200" dirty="0" smtClean="0">
                <a:solidFill>
                  <a:schemeClr val="tx1"/>
                </a:solidFill>
                <a:effectLst/>
                <a:latin typeface="+mn-lt"/>
                <a:ea typeface="+mn-ea"/>
                <a:cs typeface="+mn-cs"/>
              </a:rPr>
              <a:t>	3. Fachkoordination im Sinne des § 54 Abs. 1 </a:t>
            </a:r>
            <a:r>
              <a:rPr lang="de-DE" sz="1200" kern="1200" dirty="0" err="1" smtClean="0">
                <a:solidFill>
                  <a:schemeClr val="tx1"/>
                </a:solidFill>
                <a:effectLst/>
                <a:latin typeface="+mn-lt"/>
                <a:ea typeface="+mn-ea"/>
                <a:cs typeface="+mn-cs"/>
              </a:rPr>
              <a:t>lit</a:t>
            </a:r>
            <a:r>
              <a:rPr lang="de-DE" sz="1200" kern="1200" dirty="0" smtClean="0">
                <a:solidFill>
                  <a:schemeClr val="tx1"/>
                </a:solidFill>
                <a:effectLst/>
                <a:latin typeface="+mn-lt"/>
                <a:ea typeface="+mn-ea"/>
                <a:cs typeface="+mn-cs"/>
              </a:rPr>
              <a:t>. b </a:t>
            </a:r>
            <a:r>
              <a:rPr lang="de-DE" sz="1200" kern="1200" dirty="0" err="1" smtClean="0">
                <a:solidFill>
                  <a:schemeClr val="tx1"/>
                </a:solidFill>
                <a:effectLst/>
                <a:latin typeface="+mn-lt"/>
                <a:ea typeface="+mn-ea"/>
                <a:cs typeface="+mn-cs"/>
              </a:rPr>
              <a:t>SchUG</a:t>
            </a:r>
            <a:r>
              <a:rPr lang="de-DE" sz="1200" kern="1200" dirty="0" smtClean="0">
                <a:solidFill>
                  <a:schemeClr val="tx1"/>
                </a:solidFill>
                <a:effectLst/>
                <a:latin typeface="+mn-lt"/>
                <a:ea typeface="+mn-ea"/>
                <a:cs typeface="+mn-cs"/>
              </a:rPr>
              <a:t> </a:t>
            </a:r>
            <a:r>
              <a:rPr lang="de-DE" sz="800" b="1" kern="1200" dirty="0" smtClean="0">
                <a:solidFill>
                  <a:schemeClr val="tx1"/>
                </a:solidFill>
                <a:effectLst/>
                <a:latin typeface="+mn-lt"/>
                <a:ea typeface="+mn-ea"/>
                <a:cs typeface="+mn-cs"/>
              </a:rPr>
              <a:t>(</a:t>
            </a:r>
            <a:r>
              <a:rPr lang="de-DE" sz="800" b="1" kern="1200" dirty="0" err="1" smtClean="0">
                <a:solidFill>
                  <a:schemeClr val="tx1"/>
                </a:solidFill>
                <a:effectLst/>
                <a:latin typeface="+mn-lt"/>
                <a:ea typeface="+mn-ea"/>
                <a:cs typeface="+mn-cs"/>
              </a:rPr>
              <a:t>anm.</a:t>
            </a:r>
            <a:r>
              <a:rPr lang="de-DE" sz="800" b="1" kern="1200" dirty="0" smtClean="0">
                <a:solidFill>
                  <a:schemeClr val="tx1"/>
                </a:solidFill>
                <a:effectLst/>
                <a:latin typeface="+mn-lt"/>
                <a:ea typeface="+mn-ea"/>
                <a:cs typeface="+mn-cs"/>
              </a:rPr>
              <a:t> also für uns derzeit eher noch uninteressant</a:t>
            </a:r>
            <a:r>
              <a:rPr lang="de-DE" sz="800" b="1" kern="1200" baseline="0" dirty="0" smtClean="0">
                <a:solidFill>
                  <a:schemeClr val="tx1"/>
                </a:solidFill>
                <a:effectLst/>
                <a:latin typeface="+mn-lt"/>
                <a:ea typeface="+mn-ea"/>
                <a:cs typeface="+mn-cs"/>
              </a:rPr>
              <a:t> – wird noch verhandelt)</a:t>
            </a:r>
            <a:endParaRPr lang="de-DE" sz="800" b="1"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t>
            </a:r>
            <a:r>
              <a:rPr lang="de-DE" dirty="0" smtClean="0"/>
              <a:t>§ 54a. (1) Der Schulleiter hat Fachkoordinatoren zu bestellen:</a:t>
            </a:r>
          </a:p>
          <a:p>
            <a:r>
              <a:rPr lang="de-DE" dirty="0" smtClean="0"/>
              <a:t>			b) an Schulen unter besonderer Berücksichtigung der musischen oder sportlichen Ausbildung je einen Lehrer.</a:t>
            </a:r>
          </a:p>
          <a:p>
            <a:r>
              <a:rPr lang="de-DE" sz="1200" kern="1200" dirty="0" smtClean="0">
                <a:solidFill>
                  <a:schemeClr val="tx1"/>
                </a:solidFill>
                <a:effectLst/>
                <a:latin typeface="+mn-lt"/>
                <a:ea typeface="+mn-ea"/>
                <a:cs typeface="+mn-cs"/>
              </a:rPr>
              <a:t>	4. Studienkoordination (Abendschule/Kollegs</a:t>
            </a:r>
            <a:r>
              <a:rPr lang="de-DE" sz="1200" kern="1200" baseline="0" dirty="0" smtClean="0">
                <a:solidFill>
                  <a:schemeClr val="tx1"/>
                </a:solidFill>
                <a:effectLst/>
                <a:latin typeface="+mn-lt"/>
                <a:ea typeface="+mn-ea"/>
                <a:cs typeface="+mn-cs"/>
              </a:rPr>
              <a:t> </a:t>
            </a:r>
            <a:r>
              <a:rPr lang="de-DE" sz="1200" kern="1200" dirty="0" smtClean="0">
                <a:solidFill>
                  <a:schemeClr val="tx1"/>
                </a:solidFill>
                <a:effectLst/>
                <a:latin typeface="+mn-lt"/>
                <a:ea typeface="+mn-ea"/>
                <a:cs typeface="+mn-cs"/>
              </a:rPr>
              <a:t>für jeweils 18 zu betreuende Studierende)</a:t>
            </a:r>
          </a:p>
          <a:p>
            <a:pPr>
              <a:spcAft>
                <a:spcPts val="0"/>
              </a:spcAft>
            </a:pPr>
            <a:r>
              <a:rPr lang="de-DE" sz="1200" dirty="0" smtClean="0">
                <a:solidFill>
                  <a:srgbClr val="231F20"/>
                </a:solidFill>
                <a:effectLst/>
                <a:latin typeface="TimesNewRoman"/>
                <a:ea typeface="Calibri" panose="020F0502020204030204" pitchFamily="34" charset="0"/>
                <a:cs typeface="TimesNewRoman"/>
              </a:rPr>
              <a:t>4. qualifizierte Beratungstätigkeit im Sinne des Abs. 4. </a:t>
            </a:r>
            <a:r>
              <a:rPr lang="de-DE" sz="1200" b="1" dirty="0" smtClean="0">
                <a:solidFill>
                  <a:srgbClr val="231F20"/>
                </a:solidFill>
                <a:effectLst/>
                <a:latin typeface="TimesNewRoman"/>
                <a:ea typeface="Calibri" panose="020F0502020204030204" pitchFamily="34" charset="0"/>
                <a:cs typeface="TimesNewRoman"/>
              </a:rPr>
              <a:t>(</a:t>
            </a:r>
            <a:r>
              <a:rPr lang="de-DE" sz="1200" b="1" dirty="0" err="1" smtClean="0">
                <a:solidFill>
                  <a:srgbClr val="231F20"/>
                </a:solidFill>
                <a:effectLst/>
                <a:latin typeface="TimesNewRoman"/>
                <a:ea typeface="Calibri" panose="020F0502020204030204" pitchFamily="34" charset="0"/>
                <a:cs typeface="TimesNewRoman"/>
              </a:rPr>
              <a:t>anm</a:t>
            </a:r>
            <a:r>
              <a:rPr lang="de-DE" sz="1200" b="1" dirty="0" smtClean="0">
                <a:solidFill>
                  <a:srgbClr val="231F20"/>
                </a:solidFill>
                <a:effectLst/>
                <a:latin typeface="TimesNewRoman"/>
                <a:ea typeface="Calibri" panose="020F0502020204030204" pitchFamily="34" charset="0"/>
                <a:cs typeface="TimesNewRoman"/>
              </a:rPr>
              <a:t>: siehe folgenden</a:t>
            </a:r>
            <a:r>
              <a:rPr lang="de-DE" sz="1200" b="1" baseline="0" dirty="0" smtClean="0">
                <a:solidFill>
                  <a:srgbClr val="231F20"/>
                </a:solidFill>
                <a:effectLst/>
                <a:latin typeface="TimesNewRoman"/>
                <a:ea typeface="Calibri" panose="020F0502020204030204" pitchFamily="34" charset="0"/>
                <a:cs typeface="TimesNewRoman"/>
              </a:rPr>
              <a:t> Punkt (4) )</a:t>
            </a:r>
            <a:endParaRPr lang="de-DE" sz="1800" b="1"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de-DE" sz="1200" dirty="0" smtClean="0">
              <a:solidFill>
                <a:srgbClr val="231F20"/>
              </a:solidFill>
              <a:effectLst/>
              <a:latin typeface="TimesNewRoman"/>
              <a:ea typeface="Calibri" panose="020F0502020204030204" pitchFamily="34" charset="0"/>
              <a:cs typeface="TimesNewRoman"/>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(4) Wenn </a:t>
            </a:r>
            <a:r>
              <a:rPr lang="de-DE" sz="1200" b="1" dirty="0" smtClean="0">
                <a:solidFill>
                  <a:srgbClr val="231F20"/>
                </a:solidFill>
                <a:effectLst/>
                <a:latin typeface="TimesNewRoman"/>
                <a:ea typeface="Calibri" panose="020F0502020204030204" pitchFamily="34" charset="0"/>
                <a:cs typeface="TimesNewRoman"/>
              </a:rPr>
              <a:t>keine Beauftragung </a:t>
            </a:r>
            <a:r>
              <a:rPr lang="de-DE" sz="1200" dirty="0" smtClean="0">
                <a:solidFill>
                  <a:srgbClr val="231F20"/>
                </a:solidFill>
                <a:effectLst/>
                <a:latin typeface="TimesNewRoman"/>
                <a:ea typeface="Calibri" panose="020F0502020204030204" pitchFamily="34" charset="0"/>
                <a:cs typeface="TimesNewRoman"/>
              </a:rPr>
              <a:t>aus den Tätigkeitsbereichen des Abs. 3 Z 1 bis 3 </a:t>
            </a:r>
            <a:r>
              <a:rPr lang="de-DE" sz="1200" b="1" dirty="0" smtClean="0">
                <a:solidFill>
                  <a:srgbClr val="231F20"/>
                </a:solidFill>
                <a:effectLst/>
                <a:latin typeface="TimesNewRoman"/>
                <a:ea typeface="Calibri" panose="020F0502020204030204" pitchFamily="34" charset="0"/>
                <a:cs typeface="TimesNewRoman"/>
              </a:rPr>
              <a:t>(</a:t>
            </a:r>
            <a:r>
              <a:rPr lang="de-DE" sz="1200" b="1" dirty="0" err="1" smtClean="0">
                <a:solidFill>
                  <a:srgbClr val="231F20"/>
                </a:solidFill>
                <a:effectLst/>
                <a:latin typeface="TimesNewRoman"/>
                <a:ea typeface="Calibri" panose="020F0502020204030204" pitchFamily="34" charset="0"/>
                <a:cs typeface="TimesNewRoman"/>
              </a:rPr>
              <a:t>anm</a:t>
            </a:r>
            <a:r>
              <a:rPr lang="de-DE" sz="1200" b="1" dirty="0" smtClean="0">
                <a:solidFill>
                  <a:srgbClr val="231F20"/>
                </a:solidFill>
                <a:effectLst/>
                <a:latin typeface="TimesNewRoman"/>
                <a:ea typeface="Calibri" panose="020F0502020204030204" pitchFamily="34" charset="0"/>
                <a:cs typeface="TimesNewRoman"/>
              </a:rPr>
              <a:t>: KV, Mentor/in, Kustos</a:t>
            </a:r>
            <a:r>
              <a:rPr lang="de-DE" sz="1200" b="1" baseline="0" dirty="0" smtClean="0">
                <a:solidFill>
                  <a:srgbClr val="231F20"/>
                </a:solidFill>
                <a:effectLst/>
                <a:latin typeface="TimesNewRoman"/>
                <a:ea typeface="Calibri" panose="020F0502020204030204" pitchFamily="34" charset="0"/>
                <a:cs typeface="TimesNewRoman"/>
              </a:rPr>
              <a:t> usw.) </a:t>
            </a:r>
            <a:r>
              <a:rPr lang="de-DE" sz="1200" dirty="0" smtClean="0">
                <a:solidFill>
                  <a:srgbClr val="231F20"/>
                </a:solidFill>
                <a:effectLst/>
                <a:latin typeface="TimesNewRoman"/>
                <a:ea typeface="Calibri" panose="020F0502020204030204" pitchFamily="34" charset="0"/>
                <a:cs typeface="TimesNewRoman"/>
              </a:rPr>
              <a:t>vorliegt, sind im Rahmen der qualifizierten Beratungstätigkeit </a:t>
            </a:r>
            <a:r>
              <a:rPr lang="de-DE" sz="1200" b="1" dirty="0" smtClean="0">
                <a:solidFill>
                  <a:srgbClr val="231F20"/>
                </a:solidFill>
                <a:effectLst/>
                <a:latin typeface="TimesNewRoman"/>
                <a:ea typeface="Calibri" panose="020F0502020204030204" pitchFamily="34" charset="0"/>
                <a:cs typeface="TimesNewRoman"/>
              </a:rPr>
              <a:t>72 Stunden pro Schuljahr </a:t>
            </a:r>
            <a:r>
              <a:rPr lang="de-DE" sz="1200" dirty="0" smtClean="0">
                <a:solidFill>
                  <a:srgbClr val="231F20"/>
                </a:solidFill>
                <a:effectLst/>
                <a:latin typeface="TimesNewRoman"/>
                <a:ea typeface="Calibri" panose="020F0502020204030204" pitchFamily="34" charset="0"/>
                <a:cs typeface="TimesNewRoman"/>
              </a:rPr>
              <a:t>zu erbringen. </a:t>
            </a:r>
          </a:p>
          <a:p>
            <a:pPr>
              <a:spcAft>
                <a:spcPts val="0"/>
              </a:spcAft>
            </a:pPr>
            <a:r>
              <a:rPr lang="de-DE" sz="1200" dirty="0" smtClean="0">
                <a:solidFill>
                  <a:srgbClr val="231F20"/>
                </a:solidFill>
                <a:effectLst/>
                <a:latin typeface="TimesNewRoman"/>
                <a:ea typeface="Calibri" panose="020F0502020204030204" pitchFamily="34" charset="0"/>
                <a:cs typeface="TimesNewRoman"/>
              </a:rPr>
              <a:t>Wenn </a:t>
            </a:r>
            <a:r>
              <a:rPr lang="de-DE" sz="1200" b="1" dirty="0" smtClean="0">
                <a:solidFill>
                  <a:srgbClr val="231F20"/>
                </a:solidFill>
                <a:effectLst/>
                <a:latin typeface="TimesNewRoman"/>
                <a:ea typeface="Calibri" panose="020F0502020204030204" pitchFamily="34" charset="0"/>
                <a:cs typeface="TimesNewRoman"/>
              </a:rPr>
              <a:t>eine Beauftragung </a:t>
            </a:r>
            <a:r>
              <a:rPr lang="de-DE" sz="1200" dirty="0" smtClean="0">
                <a:solidFill>
                  <a:srgbClr val="231F20"/>
                </a:solidFill>
                <a:effectLst/>
                <a:latin typeface="TimesNewRoman"/>
                <a:ea typeface="Calibri" panose="020F0502020204030204" pitchFamily="34" charset="0"/>
                <a:cs typeface="TimesNewRoman"/>
              </a:rPr>
              <a:t>aus den Tätigkeitsbereichen des Abs. 3 Z 1 bis 3 </a:t>
            </a:r>
            <a:r>
              <a:rPr lang="de-DE" sz="1200" b="1" dirty="0" smtClean="0">
                <a:solidFill>
                  <a:srgbClr val="231F20"/>
                </a:solidFill>
                <a:effectLst/>
                <a:latin typeface="TimesNewRoman"/>
                <a:ea typeface="Calibri" panose="020F0502020204030204" pitchFamily="34" charset="0"/>
                <a:cs typeface="TimesNewRoman"/>
              </a:rPr>
              <a:t>(</a:t>
            </a:r>
            <a:r>
              <a:rPr lang="de-DE" sz="1200" b="1" dirty="0" err="1" smtClean="0">
                <a:solidFill>
                  <a:srgbClr val="231F20"/>
                </a:solidFill>
                <a:effectLst/>
                <a:latin typeface="TimesNewRoman"/>
                <a:ea typeface="Calibri" panose="020F0502020204030204" pitchFamily="34" charset="0"/>
                <a:cs typeface="TimesNewRoman"/>
              </a:rPr>
              <a:t>anm</a:t>
            </a:r>
            <a:r>
              <a:rPr lang="de-DE" sz="1200" b="1" dirty="0" smtClean="0">
                <a:solidFill>
                  <a:srgbClr val="231F20"/>
                </a:solidFill>
                <a:effectLst/>
                <a:latin typeface="TimesNewRoman"/>
                <a:ea typeface="Calibri" panose="020F0502020204030204" pitchFamily="34" charset="0"/>
                <a:cs typeface="TimesNewRoman"/>
              </a:rPr>
              <a:t>: KV, Mentor/in, Kustos</a:t>
            </a:r>
            <a:r>
              <a:rPr lang="de-DE" sz="1200" b="1" baseline="0" dirty="0" smtClean="0">
                <a:solidFill>
                  <a:srgbClr val="231F20"/>
                </a:solidFill>
                <a:effectLst/>
                <a:latin typeface="TimesNewRoman"/>
                <a:ea typeface="Calibri" panose="020F0502020204030204" pitchFamily="34" charset="0"/>
                <a:cs typeface="TimesNewRoman"/>
              </a:rPr>
              <a:t> usw.) </a:t>
            </a:r>
            <a:r>
              <a:rPr lang="de-DE" sz="1200" dirty="0" smtClean="0">
                <a:solidFill>
                  <a:srgbClr val="231F20"/>
                </a:solidFill>
                <a:effectLst/>
                <a:latin typeface="TimesNewRoman"/>
                <a:ea typeface="Calibri" panose="020F0502020204030204" pitchFamily="34" charset="0"/>
                <a:cs typeface="TimesNewRoman"/>
              </a:rPr>
              <a:t>im Umfang von einer Wochenstunde vorliegt, sind im Rahmen der qualifizierten Beratungstätigkeit </a:t>
            </a:r>
            <a:r>
              <a:rPr lang="de-DE" sz="1200" b="1" dirty="0" smtClean="0">
                <a:solidFill>
                  <a:srgbClr val="231F20"/>
                </a:solidFill>
                <a:effectLst/>
                <a:latin typeface="TimesNewRoman"/>
                <a:ea typeface="Calibri" panose="020F0502020204030204" pitchFamily="34" charset="0"/>
                <a:cs typeface="TimesNewRoman"/>
              </a:rPr>
              <a:t>36 Stunden pro Schuljahr </a:t>
            </a:r>
            <a:r>
              <a:rPr lang="de-DE" sz="1200" dirty="0" smtClean="0">
                <a:solidFill>
                  <a:srgbClr val="231F20"/>
                </a:solidFill>
                <a:effectLst/>
                <a:latin typeface="TimesNewRoman"/>
                <a:ea typeface="Calibri" panose="020F0502020204030204" pitchFamily="34" charset="0"/>
                <a:cs typeface="TimesNewRoman"/>
              </a:rPr>
              <a:t>zu erbringen. Die Beratungsstunden sind in der Lehrfächerverteilung auszuweisen und die entsprechenden Angebote in geeigneter Weise bekannt zu machen. Sie dienen insbesondere der Beratung von Schülerinnen und Schülern (etwa im Hinblick auf Lernprobleme und die Entwicklung von Begabungen), </a:t>
            </a:r>
            <a:r>
              <a:rPr lang="de-DE" sz="1200" b="1" dirty="0" smtClean="0">
                <a:solidFill>
                  <a:srgbClr val="231F20"/>
                </a:solidFill>
                <a:effectLst/>
                <a:latin typeface="TimesNewRoman"/>
                <a:ea typeface="Calibri" panose="020F0502020204030204" pitchFamily="34" charset="0"/>
                <a:cs typeface="TimesNewRoman"/>
              </a:rPr>
              <a:t>der Lernbegleitung </a:t>
            </a:r>
            <a:r>
              <a:rPr lang="de-DE" sz="1200" dirty="0" smtClean="0">
                <a:solidFill>
                  <a:srgbClr val="231F20"/>
                </a:solidFill>
                <a:effectLst/>
                <a:latin typeface="TimesNewRoman"/>
                <a:ea typeface="Calibri" panose="020F0502020204030204" pitchFamily="34" charset="0"/>
                <a:cs typeface="TimesNewRoman"/>
              </a:rPr>
              <a:t>(etwa im Sinne der § 55c und § 78c </a:t>
            </a:r>
            <a:r>
              <a:rPr lang="de-DE" sz="1200" dirty="0" err="1" smtClean="0">
                <a:solidFill>
                  <a:srgbClr val="231F20"/>
                </a:solidFill>
                <a:effectLst/>
                <a:latin typeface="TimesNewRoman"/>
                <a:ea typeface="Calibri" panose="020F0502020204030204" pitchFamily="34" charset="0"/>
                <a:cs typeface="TimesNewRoman"/>
              </a:rPr>
              <a:t>SchUG</a:t>
            </a:r>
            <a:r>
              <a:rPr lang="de-DE" sz="1200" dirty="0" smtClean="0">
                <a:solidFill>
                  <a:srgbClr val="231F20"/>
                </a:solidFill>
                <a:effectLst/>
                <a:latin typeface="TimesNewRoman"/>
                <a:ea typeface="Calibri" panose="020F0502020204030204" pitchFamily="34" charset="0"/>
                <a:cs typeface="TimesNewRoman"/>
              </a:rPr>
              <a:t>), der vertiefenden Beratung der Eltern (außerhalb der regelmäßigen Sprechstunden und der Sprechtage) oder der Koordination der Beratung zwischen Lehrkräften und Erziehungsberechtigten gemäß § 62 </a:t>
            </a:r>
            <a:r>
              <a:rPr lang="de-DE" sz="1200" dirty="0" err="1" smtClean="0">
                <a:solidFill>
                  <a:srgbClr val="231F20"/>
                </a:solidFill>
                <a:effectLst/>
                <a:latin typeface="TimesNewRoman"/>
                <a:ea typeface="Calibri" panose="020F0502020204030204" pitchFamily="34" charset="0"/>
                <a:cs typeface="TimesNewRoman"/>
              </a:rPr>
              <a:t>SchUG</a:t>
            </a:r>
            <a:r>
              <a:rPr lang="de-DE" sz="1200" dirty="0" smtClean="0">
                <a:solidFill>
                  <a:srgbClr val="231F20"/>
                </a:solidFill>
                <a:effectLst/>
                <a:latin typeface="TimesNewRoman"/>
                <a:ea typeface="Calibri" panose="020F0502020204030204" pitchFamily="34" charset="0"/>
                <a:cs typeface="TimesNewRoman"/>
              </a:rPr>
              <a:t>. Die Beratungsstunden sind je nach Anordnung in regelmäßiger oder geblockter Form zu erbringen.</a:t>
            </a:r>
            <a:endParaRPr lang="de-DE" sz="1800"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de-DE" sz="1200" dirty="0" smtClean="0">
              <a:solidFill>
                <a:srgbClr val="231F20"/>
              </a:solidFill>
              <a:effectLst/>
              <a:latin typeface="TimesNewRoman"/>
              <a:ea typeface="Calibri" panose="020F0502020204030204" pitchFamily="34" charset="0"/>
              <a:cs typeface="TimesNewRoman"/>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(5) Soweit es </a:t>
            </a:r>
            <a:r>
              <a:rPr lang="de-DE" sz="1200" b="1" dirty="0" smtClean="0">
                <a:solidFill>
                  <a:srgbClr val="231F20"/>
                </a:solidFill>
                <a:effectLst/>
                <a:latin typeface="TimesNewRoman"/>
                <a:ea typeface="Calibri" panose="020F0502020204030204" pitchFamily="34" charset="0"/>
                <a:cs typeface="TimesNewRoman"/>
              </a:rPr>
              <a:t>Blockungen </a:t>
            </a:r>
            <a:r>
              <a:rPr lang="de-DE" sz="1200" dirty="0" smtClean="0">
                <a:solidFill>
                  <a:srgbClr val="231F20"/>
                </a:solidFill>
                <a:effectLst/>
                <a:latin typeface="TimesNewRoman"/>
                <a:ea typeface="Calibri" panose="020F0502020204030204" pitchFamily="34" charset="0"/>
                <a:cs typeface="TimesNewRoman"/>
              </a:rPr>
              <a:t>und andere autonome Gestaltungsmöglichkeiten erfordern, darf bei</a:t>
            </a:r>
            <a:endParaRPr lang="de-DE" sz="1800"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Wahrung des Durchschnittswertes das Wochenstundenmaß gemäß Abs. 3 zweiter Satz in einzelnen</a:t>
            </a:r>
            <a:endParaRPr lang="de-DE" sz="1800"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Wochen unabhängig vom Beschäftigungsausmaß um bis zu vier Wochenstunden über- oder unterschritten werden.</a:t>
            </a:r>
            <a:endParaRPr lang="de-DE" sz="1800" dirty="0" smtClean="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de-DE" sz="1200" dirty="0" smtClean="0">
                <a:solidFill>
                  <a:srgbClr val="231F20"/>
                </a:solidFill>
                <a:effectLst/>
                <a:latin typeface="TimesNewRoman"/>
                <a:ea typeface="Calibri" panose="020F0502020204030204" pitchFamily="34" charset="0"/>
                <a:cs typeface="TimesNewRoman"/>
              </a:rPr>
              <a:t> </a:t>
            </a:r>
            <a:endParaRPr lang="de-DE" sz="1200" dirty="0" smtClean="0">
              <a:solidFill>
                <a:srgbClr val="231F20"/>
              </a:solidFill>
              <a:effectLst/>
              <a:latin typeface="TimesNewRoman"/>
              <a:ea typeface="Calibri" panose="020F0502020204030204" pitchFamily="34" charset="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1200" b="1" i="0" u="none" strike="noStrike" kern="1200" cap="none" spc="0" normalizeH="0" baseline="0" noProof="0" dirty="0" smtClean="0">
                <a:ln>
                  <a:noFill/>
                </a:ln>
                <a:solidFill>
                  <a:prstClr val="black"/>
                </a:solidFill>
                <a:effectLst/>
                <a:uLnTx/>
                <a:uFillTx/>
                <a:latin typeface="+mn-lt"/>
                <a:ea typeface="+mn-ea"/>
                <a:cs typeface="+mn-cs"/>
              </a:rPr>
              <a:t>INFO </a:t>
            </a:r>
            <a:r>
              <a:rPr kumimoji="0" lang="de-DE" sz="3200" b="1" i="0" u="none" strike="noStrike" kern="1200" cap="none" spc="0" normalizeH="0" baseline="0" noProof="0" dirty="0" err="1" smtClean="0">
                <a:ln>
                  <a:noFill/>
                </a:ln>
                <a:solidFill>
                  <a:prstClr val="black"/>
                </a:solidFill>
                <a:effectLst/>
                <a:uLnTx/>
                <a:uFillTx/>
                <a:latin typeface="+mn-lt"/>
              </a:rPr>
              <a:t>Bsp</a:t>
            </a:r>
            <a:r>
              <a:rPr kumimoji="0" lang="de-DE" sz="3200" b="1" i="0" u="none" strike="noStrike" kern="1200" cap="none" spc="0" normalizeH="0" baseline="0" noProof="0" dirty="0" smtClean="0">
                <a:ln>
                  <a:noFill/>
                </a:ln>
                <a:solidFill>
                  <a:prstClr val="black"/>
                </a:solidFill>
                <a:effectLst/>
                <a:uLnTx/>
                <a:uFillTx/>
                <a:latin typeface="+mn-lt"/>
              </a:rPr>
              <a:t>: Lehrverpflichtung I: + 28% entspricht durchschnittlich zwei Klassen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dirty="0" smtClean="0">
                <a:ln>
                  <a:noFill/>
                </a:ln>
                <a:solidFill>
                  <a:prstClr val="black"/>
                </a:solidFill>
                <a:effectLst/>
                <a:uLnTx/>
                <a:uFillTx/>
                <a:latin typeface="+mn-lt"/>
              </a:rPr>
              <a:t>	</a:t>
            </a:r>
            <a:r>
              <a:rPr lang="de-DE" sz="3200" dirty="0" smtClean="0"/>
              <a:t>20 WE/1,167 = 17,2 Stunden Unterricht -&gt; + 28%  </a:t>
            </a:r>
            <a:r>
              <a:rPr lang="de-DE" sz="3200" dirty="0" smtClean="0">
                <a:sym typeface="Wingdings" panose="05000000000000000000" pitchFamily="2" charset="2"/>
              </a:rPr>
              <a:t> </a:t>
            </a:r>
            <a:r>
              <a:rPr lang="de-DE" sz="3200" dirty="0" err="1" smtClean="0">
                <a:sym typeface="Wingdings" panose="05000000000000000000" pitchFamily="2" charset="2"/>
              </a:rPr>
              <a:t>ca</a:t>
            </a:r>
            <a:r>
              <a:rPr lang="de-DE" sz="3200" dirty="0" smtClean="0">
                <a:sym typeface="Wingdings" panose="05000000000000000000" pitchFamily="2" charset="2"/>
              </a:rPr>
              <a:t> 5 Stunden -&gt; min.  2 Klassen zusätzlich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3200" b="1" i="0" u="none" strike="noStrike" kern="1200" cap="none" spc="0" normalizeH="0" baseline="0" noProof="0" dirty="0" smtClean="0">
                <a:ln>
                  <a:noFill/>
                </a:ln>
                <a:solidFill>
                  <a:prstClr val="black"/>
                </a:solidFill>
                <a:effectLst/>
                <a:uLnTx/>
                <a:uFillTx/>
                <a:latin typeface="+mn-lt"/>
                <a:sym typeface="Wingdings" panose="05000000000000000000" pitchFamily="2" charset="2"/>
              </a:rPr>
              <a:t>	</a:t>
            </a:r>
            <a:r>
              <a:rPr kumimoji="0" lang="de-DE" sz="3200" b="0" i="0" u="none" strike="noStrike" kern="1200" cap="none" spc="0" normalizeH="0" baseline="0" noProof="0" dirty="0" smtClean="0">
                <a:ln>
                  <a:noFill/>
                </a:ln>
                <a:solidFill>
                  <a:prstClr val="black"/>
                </a:solidFill>
                <a:effectLst/>
                <a:uLnTx/>
                <a:uFillTx/>
                <a:latin typeface="+mn-lt"/>
                <a:sym typeface="Wingdings" panose="05000000000000000000" pitchFamily="2" charset="2"/>
              </a:rPr>
              <a:t>Hatte der/die Lehrer/in noch Stundeneinrechnungen als Kustos, QIBB usw. werden es dementsprechend mehr Klassen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3200" b="0" i="0" u="none" strike="noStrike" kern="1200" cap="none" spc="0" normalizeH="0" baseline="0" noProof="0" dirty="0" smtClean="0">
              <a:ln>
                <a:noFill/>
              </a:ln>
              <a:solidFill>
                <a:prstClr val="black"/>
              </a:solidFill>
              <a:effectLst/>
              <a:uLnTx/>
              <a:uFillTx/>
              <a:latin typeface="+mn-lt"/>
              <a:sym typeface="Wingdings" panose="05000000000000000000" pitchFamily="2" charset="2"/>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3200" b="1" i="0" u="none" strike="noStrike" kern="1200" cap="none" spc="0" normalizeH="0" baseline="0" noProof="0" dirty="0" smtClean="0">
                <a:ln>
                  <a:noFill/>
                </a:ln>
                <a:solidFill>
                  <a:prstClr val="black"/>
                </a:solidFill>
                <a:effectLst/>
                <a:uLnTx/>
                <a:uFillTx/>
                <a:latin typeface="+mn-lt"/>
              </a:rPr>
              <a:t>INFO: Bis zu drei Überstunden bei Bedarf verpflichtend</a:t>
            </a:r>
          </a:p>
          <a:p>
            <a:pPr>
              <a:spcAft>
                <a:spcPts val="0"/>
              </a:spcAft>
            </a:pPr>
            <a:r>
              <a:rPr kumimoji="0" lang="de-DE" sz="3200" b="0" i="0" u="none" strike="noStrike" kern="1200" cap="none" spc="0" normalizeH="0" baseline="0" noProof="0" dirty="0" smtClean="0">
                <a:ln>
                  <a:noFill/>
                </a:ln>
                <a:solidFill>
                  <a:prstClr val="black"/>
                </a:solidFill>
                <a:effectLst/>
                <a:uLnTx/>
                <a:uFillTx/>
                <a:latin typeface="+mn-lt"/>
              </a:rPr>
              <a:t>	Statt bisher 5 Überstunden sind noch 3 Überstunden bei Bedarf verpflichtend.</a:t>
            </a:r>
            <a:br>
              <a:rPr kumimoji="0" lang="de-DE" sz="3200" b="0" i="0" u="none" strike="noStrike" kern="1200" cap="none" spc="0" normalizeH="0" baseline="0" noProof="0" dirty="0" smtClean="0">
                <a:ln>
                  <a:noFill/>
                </a:ln>
                <a:solidFill>
                  <a:prstClr val="black"/>
                </a:solidFill>
                <a:effectLst/>
                <a:uLnTx/>
                <a:uFillTx/>
                <a:latin typeface="+mn-lt"/>
              </a:rPr>
            </a:br>
            <a:r>
              <a:rPr kumimoji="0" lang="de-DE" sz="3200" b="0" i="0" u="none" strike="noStrike" kern="1200" cap="none" spc="0" normalizeH="0" baseline="0" noProof="0" dirty="0" smtClean="0">
                <a:ln>
                  <a:noFill/>
                </a:ln>
                <a:solidFill>
                  <a:prstClr val="black"/>
                </a:solidFill>
                <a:effectLst/>
                <a:uLnTx/>
                <a:uFillTx/>
                <a:latin typeface="+mn-lt"/>
              </a:rPr>
              <a:t>	</a:t>
            </a:r>
            <a:r>
              <a:rPr lang="de-DE" sz="3200" dirty="0" smtClean="0">
                <a:solidFill>
                  <a:srgbClr val="231F20"/>
                </a:solidFill>
                <a:effectLst/>
                <a:latin typeface="TimesNewRoman"/>
                <a:ea typeface="Calibri" panose="020F0502020204030204" pitchFamily="34" charset="0"/>
                <a:cs typeface="TimesNewRoman"/>
              </a:rPr>
              <a:t>(7) Aus wichtigen Gründen kann die Vertragslehrperson verhalten werden, über das Ausmaß von 22 Wochenstunden hinaus regelmäßigen Unterricht im Ausmaß von bis zu drei weiteren Wochenstunden (Mehrdienstleistungen) 	zu erteilen.</a:t>
            </a:r>
          </a:p>
          <a:p>
            <a:pPr>
              <a:spcAft>
                <a:spcPts val="0"/>
              </a:spcAft>
            </a:pPr>
            <a:endParaRPr lang="de-DE" sz="3200" dirty="0" smtClean="0">
              <a:solidFill>
                <a:srgbClr val="231F20"/>
              </a:solidFill>
              <a:effectLst/>
              <a:latin typeface="TimesNewRoman"/>
              <a:ea typeface="Calibri" panose="020F0502020204030204" pitchFamily="34" charset="0"/>
              <a:cs typeface="TimesNewRoman"/>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3200" b="1" i="0" u="none" strike="noStrike" kern="1200" cap="none" spc="0" normalizeH="0" baseline="0" noProof="0" dirty="0" smtClean="0">
                <a:ln>
                  <a:noFill/>
                </a:ln>
                <a:solidFill>
                  <a:prstClr val="black"/>
                </a:solidFill>
                <a:effectLst/>
                <a:uLnTx/>
                <a:uFillTx/>
                <a:latin typeface="+mn-lt"/>
              </a:rPr>
              <a:t>INFO: Bis zu 12.000 Lehrer/innen weniger</a:t>
            </a:r>
          </a:p>
          <a:p>
            <a:r>
              <a:rPr lang="de-DE" sz="3200" b="0" i="0" u="none" strike="noStrike" kern="1200" baseline="0" dirty="0" smtClean="0">
                <a:solidFill>
                  <a:srgbClr val="231F20"/>
                </a:solidFill>
                <a:effectLst/>
                <a:latin typeface="TimesNewRoman"/>
                <a:ea typeface="+mn-ea"/>
                <a:cs typeface="+mn-cs"/>
              </a:rPr>
              <a:t>	Wegen der Lehrpflichterhöhung, </a:t>
            </a:r>
            <a:r>
              <a:rPr lang="de-DE" sz="1200" b="0" i="0" u="none" strike="noStrike" kern="1200" baseline="0" dirty="0" smtClean="0">
                <a:solidFill>
                  <a:schemeClr val="tx1"/>
                </a:solidFill>
                <a:latin typeface="+mn-lt"/>
                <a:ea typeface="+mn-ea"/>
                <a:cs typeface="+mn-cs"/>
              </a:rPr>
              <a:t>insbesondere die Fachlehrer/innen der Sekundarstufe II (22 Unterrichtsstunden statt </a:t>
            </a:r>
            <a:r>
              <a:rPr lang="de-DE" sz="1200" b="0" i="0" u="none" strike="noStrike" kern="1200" baseline="0" dirty="0" err="1" smtClean="0">
                <a:solidFill>
                  <a:schemeClr val="tx1"/>
                </a:solidFill>
                <a:latin typeface="+mn-lt"/>
                <a:ea typeface="+mn-ea"/>
                <a:cs typeface="+mn-cs"/>
              </a:rPr>
              <a:t>dzt</a:t>
            </a:r>
            <a:r>
              <a:rPr lang="de-DE" sz="1200" b="0" i="0" u="none" strike="noStrike" kern="1200" baseline="0" dirty="0" smtClean="0">
                <a:solidFill>
                  <a:schemeClr val="tx1"/>
                </a:solidFill>
                <a:latin typeface="+mn-lt"/>
                <a:ea typeface="+mn-ea"/>
                <a:cs typeface="+mn-cs"/>
              </a:rPr>
              <a:t>. 17-18 bedeutet +28% für Korrekturfächer) ergeben sich im Endausbau Personaleinsparungen von 	wenigstens 12.000 Dienstposten (über 10% der </a:t>
            </a:r>
            <a:r>
              <a:rPr lang="de-DE" sz="1200" b="0" i="0" u="none" strike="noStrike" kern="1200" baseline="0" dirty="0" err="1" smtClean="0">
                <a:solidFill>
                  <a:schemeClr val="tx1"/>
                </a:solidFill>
                <a:latin typeface="+mn-lt"/>
                <a:ea typeface="+mn-ea"/>
                <a:cs typeface="+mn-cs"/>
              </a:rPr>
              <a:t>dzt</a:t>
            </a:r>
            <a:r>
              <a:rPr lang="de-DE" sz="1200" b="0" i="0" u="none" strike="noStrike" kern="1200" baseline="0" dirty="0" smtClean="0">
                <a:solidFill>
                  <a:schemeClr val="tx1"/>
                </a:solidFill>
                <a:latin typeface="+mn-lt"/>
                <a:ea typeface="+mn-ea"/>
                <a:cs typeface="+mn-cs"/>
              </a:rPr>
              <a:t>. 120.000 Lehrer/innen). Aber weil das Dienstrecht in der derzeitigen Vorlage unattraktiv ist, ist zu befürchten, dass wegen fehlendem Nachwuchs der bereits bestehende 	Lehrermangel trotz Lehrverpflichtungserhöhung zunimmt. Dann wird Möglichkeit zur Überstundenverpflichtung schlagend.  </a:t>
            </a:r>
            <a:r>
              <a:rPr kumimoji="0" lang="de-DE" sz="3200" b="0" i="0" u="none" strike="noStrike" kern="1200" cap="none" spc="0" normalizeH="0" baseline="0" noProof="0" dirty="0" smtClean="0">
                <a:ln>
                  <a:noFill/>
                </a:ln>
                <a:solidFill>
                  <a:prstClr val="black"/>
                </a:solidFill>
                <a:effectLst/>
                <a:uLnTx/>
                <a:uFillTx/>
                <a:latin typeface="+mn-lt"/>
              </a:rPr>
              <a:t/>
            </a:r>
            <a:br>
              <a:rPr kumimoji="0" lang="de-DE" sz="3200" b="0" i="0" u="none" strike="noStrike" kern="1200" cap="none" spc="0" normalizeH="0" baseline="0" noProof="0" dirty="0" smtClean="0">
                <a:ln>
                  <a:noFill/>
                </a:ln>
                <a:solidFill>
                  <a:prstClr val="black"/>
                </a:solidFill>
                <a:effectLst/>
                <a:uLnTx/>
                <a:uFillTx/>
                <a:latin typeface="+mn-lt"/>
              </a:rPr>
            </a:br>
            <a:endParaRPr kumimoji="0" lang="de-DE" sz="3200" b="0" i="0" u="none" strike="noStrike" kern="1200" cap="none" spc="0" normalizeH="0" baseline="0" noProof="0" dirty="0" smtClean="0">
              <a:ln>
                <a:noFill/>
              </a:ln>
              <a:solidFill>
                <a:prstClr val="black"/>
              </a:solidFill>
              <a:effectLst/>
              <a:uLnTx/>
              <a:uFillTx/>
              <a:latin typeface="+mn-lt"/>
            </a:endParaRPr>
          </a:p>
          <a:p>
            <a:pPr marL="457200" marR="0" lvl="0" indent="-457200" algn="l" defTabSz="914400" rtl="0" eaLnBrk="1" fontAlgn="auto" latinLnBrk="0" hangingPunct="1">
              <a:lnSpc>
                <a:spcPct val="100000"/>
              </a:lnSpc>
              <a:spcBef>
                <a:spcPts val="0"/>
              </a:spcBef>
              <a:spcAft>
                <a:spcPts val="0"/>
              </a:spcAft>
              <a:buClrTx/>
              <a:buSzTx/>
              <a:buFontTx/>
              <a:buBlip>
                <a:blip r:embed="rId3"/>
              </a:buBlip>
              <a:tabLst/>
              <a:defRPr/>
            </a:pPr>
            <a:r>
              <a:rPr kumimoji="0" lang="de-DE" sz="3200" b="1" i="0" u="none" strike="noStrike" kern="1200" cap="none" spc="0" normalizeH="0" baseline="0" noProof="0" dirty="0" smtClean="0">
                <a:ln>
                  <a:noFill/>
                </a:ln>
                <a:solidFill>
                  <a:prstClr val="black"/>
                </a:solidFill>
                <a:effectLst/>
                <a:uLnTx/>
                <a:uFillTx/>
                <a:latin typeface="+mn-lt"/>
              </a:rPr>
              <a:t>INFO: Bei Bedarf können Lehrer/innen an allen Schultypen auch für fachfremden Unterricht (verpflichtend) eingeteilt werden	</a:t>
            </a:r>
            <a:br>
              <a:rPr kumimoji="0" lang="de-DE" sz="3200" b="1" i="0" u="none" strike="noStrike" kern="1200" cap="none" spc="0" normalizeH="0" baseline="0" noProof="0" dirty="0" smtClean="0">
                <a:ln>
                  <a:noFill/>
                </a:ln>
                <a:solidFill>
                  <a:prstClr val="black"/>
                </a:solidFill>
                <a:effectLst/>
                <a:uLnTx/>
                <a:uFillTx/>
                <a:latin typeface="+mn-lt"/>
              </a:rPr>
            </a:br>
            <a:r>
              <a:rPr kumimoji="0" lang="de-DE" sz="3200" b="1" i="0" u="none" strike="noStrike" kern="1200" cap="none" spc="0" normalizeH="0" baseline="0" noProof="0" dirty="0" smtClean="0">
                <a:ln>
                  <a:noFill/>
                </a:ln>
                <a:solidFill>
                  <a:prstClr val="black"/>
                </a:solidFill>
                <a:effectLst/>
                <a:uLnTx/>
                <a:uFillTx/>
                <a:latin typeface="+mn-lt"/>
              </a:rPr>
              <a:t>	</a:t>
            </a:r>
            <a:r>
              <a:rPr kumimoji="0" lang="de-DE" sz="3200" b="0" i="0" u="none" strike="noStrike" kern="1200" cap="none" spc="0" normalizeH="0" baseline="0" noProof="0" dirty="0" smtClean="0">
                <a:ln>
                  <a:noFill/>
                </a:ln>
                <a:solidFill>
                  <a:prstClr val="black"/>
                </a:solidFill>
                <a:effectLst/>
                <a:uLnTx/>
                <a:uFillTx/>
                <a:latin typeface="+mn-lt"/>
              </a:rPr>
              <a:t>Wie bisher</a:t>
            </a:r>
          </a:p>
          <a:p>
            <a:endParaRPr lang="de-DE" sz="1800" b="0" dirty="0" smtClean="0">
              <a:effectLst/>
              <a:latin typeface="Arial" panose="020B0604020202020204" pitchFamily="34" charset="0"/>
              <a:ea typeface="Calibri" panose="020F0502020204030204" pitchFamily="34" charset="0"/>
              <a:cs typeface="Times New Roman" panose="02020603050405020304" pitchFamily="18" charset="0"/>
            </a:endParaRPr>
          </a:p>
          <a:p>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5</a:t>
            </a:fld>
            <a:endParaRPr lang="de-DE"/>
          </a:p>
        </p:txBody>
      </p:sp>
    </p:spTree>
    <p:extLst>
      <p:ext uri="{BB962C8B-B14F-4D97-AF65-F5344CB8AC3E}">
        <p14:creationId xmlns:p14="http://schemas.microsoft.com/office/powerpoint/2010/main" val="2915887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kumimoji="0" lang="de-DE" sz="3200" b="1" i="0" u="none" strike="noStrike" kern="1200" cap="none" spc="0" normalizeH="0" baseline="0" noProof="0" dirty="0" smtClean="0">
                <a:ln>
                  <a:noFill/>
                </a:ln>
                <a:solidFill>
                  <a:prstClr val="black"/>
                </a:solidFill>
                <a:effectLst/>
                <a:uLnTx/>
                <a:uFillTx/>
                <a:latin typeface="+mn-lt"/>
              </a:rPr>
              <a:t> INFO zu: Laut OECD mindestens 13.500 zusätzliche Stellen erforderlich</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de-DE" sz="3200" b="1" i="0" u="none" strike="noStrike" kern="1200" cap="none" spc="0" normalizeH="0" baseline="0" noProof="0" dirty="0" smtClean="0">
                <a:ln>
                  <a:noFill/>
                </a:ln>
                <a:solidFill>
                  <a:prstClr val="black"/>
                </a:solidFill>
                <a:effectLst/>
                <a:uLnTx/>
                <a:uFillTx/>
                <a:latin typeface="+mn-lt"/>
              </a:rPr>
              <a:t>	</a:t>
            </a:r>
            <a:r>
              <a:rPr lang="de-DE" sz="1200" kern="1200" dirty="0" smtClean="0">
                <a:solidFill>
                  <a:schemeClr val="tx1"/>
                </a:solidFill>
                <a:effectLst/>
                <a:latin typeface="+mn-lt"/>
                <a:ea typeface="+mn-ea"/>
                <a:cs typeface="+mn-cs"/>
              </a:rPr>
              <a:t>Laut einer Studie der OECD (TALIS) sind Österreichs Schulen bezüglich Supportpersonal Schlusslicht. Für den OECD-Schnitt wären 13.500 zusätzliche Personen erforderlich, wie pädagogische Unterstützungskräfte (Psychologen, 	Sozialarbeiter, Logopäden, Freizeitpädagogen etc.) und administratives Support-personal (Administratoren, Sekretariatskräfte etc.). </a:t>
            </a:r>
            <a:r>
              <a:rPr lang="de-DE" sz="1200" b="1" kern="1200" dirty="0" smtClean="0">
                <a:solidFill>
                  <a:schemeClr val="tx1"/>
                </a:solidFill>
                <a:effectLst/>
                <a:latin typeface="+mn-lt"/>
                <a:ea typeface="+mn-ea"/>
                <a:cs typeface="+mn-cs"/>
              </a:rPr>
              <a:t>Nach langen Verhandlungen wurden 2.000 „zugesagt“, das ist aber deutlich zu wenig</a:t>
            </a:r>
            <a:r>
              <a:rPr lang="de-DE" sz="1200" kern="1200" dirty="0" smtClean="0">
                <a:solidFill>
                  <a:schemeClr val="tx1"/>
                </a:solidFill>
                <a:effectLst/>
                <a:latin typeface="+mn-lt"/>
                <a:ea typeface="+mn-ea"/>
                <a:cs typeface="+mn-cs"/>
              </a:rPr>
              <a:t>! 	Diese wichtigen Aufgaben müssen zukünftig von der Schulleitung an Lehrer/innen verteilt werden, die aufgrund der deutlich höheren Unterrichtsverpflichtung keine freien Zeitressourcen mehr haben. Dass dafür keine finanzielle 	Abgeltung vorgesehen ist, ist</a:t>
            </a:r>
            <a:r>
              <a:rPr lang="de-DE" sz="1200" kern="1200" baseline="0" dirty="0" smtClean="0">
                <a:solidFill>
                  <a:schemeClr val="tx1"/>
                </a:solidFill>
                <a:effectLst/>
                <a:latin typeface="+mn-lt"/>
                <a:ea typeface="+mn-ea"/>
                <a:cs typeface="+mn-cs"/>
              </a:rPr>
              <a:t> typisch für das neue Dienstrecht. </a:t>
            </a:r>
          </a:p>
          <a:p>
            <a:r>
              <a:rPr lang="de-DE" sz="1200" b="1" kern="1200" baseline="0" dirty="0" smtClean="0">
                <a:solidFill>
                  <a:schemeClr val="tx1"/>
                </a:solidFill>
                <a:effectLst/>
                <a:latin typeface="+mn-lt"/>
                <a:ea typeface="+mn-ea"/>
                <a:cs typeface="+mn-cs"/>
              </a:rPr>
              <a:t>	</a:t>
            </a:r>
            <a:r>
              <a:rPr lang="de-DE" sz="1200" b="1" i="0" u="none" strike="noStrike" kern="1200" baseline="0" dirty="0" smtClean="0">
                <a:solidFill>
                  <a:schemeClr val="tx1"/>
                </a:solidFill>
                <a:latin typeface="+mn-lt"/>
                <a:ea typeface="+mn-ea"/>
                <a:cs typeface="+mn-cs"/>
              </a:rPr>
              <a:t>Dienstpflichten </a:t>
            </a:r>
            <a:r>
              <a:rPr lang="de-DE" sz="1200" b="0" i="0" u="none" strike="noStrike" kern="1200" baseline="0" dirty="0" smtClean="0">
                <a:solidFill>
                  <a:schemeClr val="tx1"/>
                </a:solidFill>
                <a:latin typeface="+mn-lt"/>
                <a:ea typeface="+mn-ea"/>
                <a:cs typeface="+mn-cs"/>
              </a:rPr>
              <a:t>- </a:t>
            </a:r>
            <a:r>
              <a:rPr lang="de-DE" sz="1200" b="1" i="0" u="none" strike="noStrike" kern="1200" baseline="0" dirty="0" smtClean="0">
                <a:solidFill>
                  <a:schemeClr val="tx1"/>
                </a:solidFill>
                <a:latin typeface="+mn-lt"/>
                <a:ea typeface="+mn-ea"/>
                <a:cs typeface="+mn-cs"/>
              </a:rPr>
              <a:t>§ 44.</a:t>
            </a:r>
            <a:endParaRPr lang="de-DE" sz="1200" b="0" i="0" u="none" strike="noStrike" kern="1200" baseline="0" dirty="0" smtClean="0">
              <a:solidFill>
                <a:schemeClr val="tx1"/>
              </a:solidFill>
              <a:latin typeface="+mn-lt"/>
              <a:ea typeface="+mn-ea"/>
              <a:cs typeface="+mn-cs"/>
            </a:endParaRPr>
          </a:p>
          <a:p>
            <a:r>
              <a:rPr lang="de-DE" sz="1200" b="0" i="0" u="none" strike="noStrike" kern="1200" baseline="0" dirty="0" smtClean="0">
                <a:solidFill>
                  <a:schemeClr val="tx1"/>
                </a:solidFill>
                <a:latin typeface="+mn-lt"/>
                <a:ea typeface="+mn-ea"/>
                <a:cs typeface="+mn-cs"/>
              </a:rPr>
              <a:t>	(4) Sonstige sich aus der lehramtlichen Stellung ergebende Aufgaben gliedern sich in standortbezogene Tätigkeiten, die in örtlicher und zeitlicher Abstimmung mit der Schulleitung (</a:t>
            </a:r>
            <a:r>
              <a:rPr lang="de-DE" sz="1200" b="0" i="0" u="none" strike="noStrike" kern="1200" baseline="0" dirty="0" err="1" smtClean="0">
                <a:solidFill>
                  <a:schemeClr val="tx1"/>
                </a:solidFill>
                <a:latin typeface="+mn-lt"/>
                <a:ea typeface="+mn-ea"/>
                <a:cs typeface="+mn-cs"/>
              </a:rPr>
              <a:t>Abteilungsvorstehung</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Fachvorstehung</a:t>
            </a:r>
            <a:r>
              <a:rPr lang="de-DE" sz="1200" b="0" i="0" u="none" strike="noStrike" kern="1200" baseline="0" dirty="0" smtClean="0">
                <a:solidFill>
                  <a:schemeClr val="tx1"/>
                </a:solidFill>
                <a:latin typeface="+mn-lt"/>
                <a:ea typeface="+mn-ea"/>
                <a:cs typeface="+mn-cs"/>
              </a:rPr>
              <a:t>) zu 	erbringen sind, und in individuell organisierte Tätigkeiten. </a:t>
            </a:r>
          </a:p>
          <a:p>
            <a:r>
              <a:rPr lang="de-DE" sz="1200" b="0" i="0" u="none" strike="noStrike" kern="1200" baseline="0" dirty="0" smtClean="0">
                <a:solidFill>
                  <a:schemeClr val="tx1"/>
                </a:solidFill>
                <a:latin typeface="+mn-lt"/>
                <a:ea typeface="+mn-ea"/>
                <a:cs typeface="+mn-cs"/>
              </a:rPr>
              <a:t>	(5) Standortbezogene Tätigkeiten sind insbesondere die Mitarbeit im Rahmen der Unterrichts-, Schul- und Qualitätsentwicklung, die Leitung von und die Mitwirkung an Schul- und Unterrichtsprojekten, die Teilnahme an 	Konferenzen, Teambesprechungen und schulinterner Fortbildung und die Zusammenarbeit mit den Erziehungsberechtigten. Die Schulleitung (</a:t>
            </a:r>
            <a:r>
              <a:rPr lang="de-DE" sz="1200" b="0" i="0" u="none" strike="noStrike" kern="1200" baseline="0" dirty="0" err="1" smtClean="0">
                <a:solidFill>
                  <a:schemeClr val="tx1"/>
                </a:solidFill>
                <a:latin typeface="+mn-lt"/>
                <a:ea typeface="+mn-ea"/>
                <a:cs typeface="+mn-cs"/>
              </a:rPr>
              <a:t>Abteilungsvorstehung</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Fachvorstehung</a:t>
            </a:r>
            <a:r>
              <a:rPr lang="de-DE" sz="1200" b="0" i="0" u="none" strike="noStrike" kern="1200" baseline="0" dirty="0" smtClean="0">
                <a:solidFill>
                  <a:schemeClr val="tx1"/>
                </a:solidFill>
                <a:latin typeface="+mn-lt"/>
                <a:ea typeface="+mn-ea"/>
                <a:cs typeface="+mn-cs"/>
              </a:rPr>
              <a:t>) hat die standortbezogenen Tätigkeiten unter 	</a:t>
            </a:r>
            <a:r>
              <a:rPr lang="de-DE" sz="1200" b="0" i="0" u="none" strike="noStrike" kern="1200" baseline="0" dirty="0" err="1" smtClean="0">
                <a:solidFill>
                  <a:schemeClr val="tx1"/>
                </a:solidFill>
                <a:latin typeface="+mn-lt"/>
                <a:ea typeface="+mn-ea"/>
                <a:cs typeface="+mn-cs"/>
              </a:rPr>
              <a:t>Bedachtnahme</a:t>
            </a:r>
            <a:r>
              <a:rPr lang="de-DE" sz="1200" b="0" i="0" u="none" strike="noStrike" kern="1200" baseline="0" dirty="0" smtClean="0">
                <a:solidFill>
                  <a:schemeClr val="tx1"/>
                </a:solidFill>
                <a:latin typeface="+mn-lt"/>
                <a:ea typeface="+mn-ea"/>
                <a:cs typeface="+mn-cs"/>
              </a:rPr>
              <a:t> auf die besonderen Kenntnisse und Fähigkeiten der Vertragslehrpersonen und deren Beschäftigungsausmaß ausgewogen festzulegen. .</a:t>
            </a:r>
          </a:p>
          <a:p>
            <a:r>
              <a:rPr lang="de-DE" sz="1200" b="0" i="0" u="none" strike="noStrike" kern="1200" baseline="0" dirty="0" smtClean="0">
                <a:solidFill>
                  <a:schemeClr val="tx1"/>
                </a:solidFill>
                <a:latin typeface="+mn-lt"/>
                <a:ea typeface="+mn-ea"/>
                <a:cs typeface="+mn-cs"/>
              </a:rPr>
              <a:t>	</a:t>
            </a:r>
            <a:r>
              <a:rPr lang="de-DE" sz="1200" b="1" i="0" u="none" strike="noStrike" kern="1200" baseline="0" dirty="0" smtClean="0">
                <a:solidFill>
                  <a:schemeClr val="tx1"/>
                </a:solidFill>
                <a:latin typeface="+mn-lt"/>
                <a:ea typeface="+mn-ea"/>
                <a:cs typeface="+mn-cs"/>
              </a:rPr>
              <a:t>….. "Die Schulleitung hat die standortbezogenen Tätigkeiten unter </a:t>
            </a:r>
            <a:r>
              <a:rPr lang="de-DE" sz="1200" b="1" i="0" u="none" strike="noStrike" kern="1200" baseline="0" dirty="0" err="1" smtClean="0">
                <a:solidFill>
                  <a:schemeClr val="tx1"/>
                </a:solidFill>
                <a:latin typeface="+mn-lt"/>
                <a:ea typeface="+mn-ea"/>
                <a:cs typeface="+mn-cs"/>
              </a:rPr>
              <a:t>Bedachtnahme</a:t>
            </a:r>
            <a:r>
              <a:rPr lang="de-DE" sz="1200" b="1" i="0" u="none" strike="noStrike" kern="1200" baseline="0" dirty="0" smtClean="0">
                <a:solidFill>
                  <a:schemeClr val="tx1"/>
                </a:solidFill>
                <a:latin typeface="+mn-lt"/>
                <a:ea typeface="+mn-ea"/>
                <a:cs typeface="+mn-cs"/>
              </a:rPr>
              <a:t> auf die besonderen Kenntnisse und Fähigkeiten der Vertragslehrpersonen und deren Beschäftigungsausmaß ausgewogen 	festzulegen", </a:t>
            </a:r>
          </a:p>
          <a:p>
            <a:r>
              <a:rPr lang="de-DE" sz="1200" b="1" i="0" u="none" strike="noStrike" kern="1200" baseline="0" dirty="0" smtClean="0">
                <a:solidFill>
                  <a:schemeClr val="tx1"/>
                </a:solidFill>
                <a:latin typeface="+mn-lt"/>
                <a:ea typeface="+mn-ea"/>
                <a:cs typeface="+mn-cs"/>
              </a:rPr>
              <a:t>	was schlicht und einfach bedeutet, dass alles Außerunterrichtliche ohne Zeitobergrenze und ohne Abgeltung von den Lehrer/innen zu machen ist.</a:t>
            </a:r>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6</a:t>
            </a:fld>
            <a:endParaRPr lang="de-DE"/>
          </a:p>
        </p:txBody>
      </p:sp>
    </p:spTree>
    <p:extLst>
      <p:ext uri="{BB962C8B-B14F-4D97-AF65-F5344CB8AC3E}">
        <p14:creationId xmlns:p14="http://schemas.microsoft.com/office/powerpoint/2010/main" val="924915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Siehe Grafiken am Schluss der Präsentation</a:t>
            </a:r>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7</a:t>
            </a:fld>
            <a:endParaRPr lang="de-DE"/>
          </a:p>
        </p:txBody>
      </p:sp>
    </p:spTree>
    <p:extLst>
      <p:ext uri="{BB962C8B-B14F-4D97-AF65-F5344CB8AC3E}">
        <p14:creationId xmlns:p14="http://schemas.microsoft.com/office/powerpoint/2010/main" val="578466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Auswirkungen auf das Anfangsgehalt</a:t>
            </a:r>
            <a:r>
              <a:rPr lang="de-DE" b="1" baseline="0" dirty="0" smtClean="0"/>
              <a:t> und die Lebensverdienstsumme </a:t>
            </a:r>
            <a:r>
              <a:rPr lang="de-DE" b="1" baseline="0" dirty="0" smtClean="0">
                <a:sym typeface="Wingdings" panose="05000000000000000000" pitchFamily="2" charset="2"/>
              </a:rPr>
              <a:t> </a:t>
            </a:r>
            <a:r>
              <a:rPr lang="de-DE" b="1" baseline="0" dirty="0" smtClean="0"/>
              <a:t>siehe Grafiken am Ende der Präsentation </a:t>
            </a:r>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8</a:t>
            </a:fld>
            <a:endParaRPr lang="de-DE"/>
          </a:p>
        </p:txBody>
      </p:sp>
    </p:spTree>
    <p:extLst>
      <p:ext uri="{BB962C8B-B14F-4D97-AF65-F5344CB8AC3E}">
        <p14:creationId xmlns:p14="http://schemas.microsoft.com/office/powerpoint/2010/main" val="3456633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Auswirkungen auf das Anfangsgehalt</a:t>
            </a:r>
            <a:r>
              <a:rPr lang="de-DE" b="1" baseline="0" dirty="0" smtClean="0"/>
              <a:t> und die Lebensverdienstsumme </a:t>
            </a:r>
            <a:r>
              <a:rPr lang="de-DE" b="1" baseline="0" dirty="0" smtClean="0">
                <a:sym typeface="Wingdings" panose="05000000000000000000" pitchFamily="2" charset="2"/>
              </a:rPr>
              <a:t> </a:t>
            </a:r>
            <a:r>
              <a:rPr lang="de-DE" b="1" baseline="0" dirty="0" smtClean="0"/>
              <a:t>siehe Grafiken am Ende der Präsentation </a:t>
            </a:r>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baseline="0" dirty="0" smtClean="0"/>
              <a:t>BSP: Ein/e Lehrer/in </a:t>
            </a:r>
            <a:r>
              <a:rPr lang="de-DE" b="1" baseline="0" dirty="0" err="1" smtClean="0"/>
              <a:t>in</a:t>
            </a:r>
            <a:r>
              <a:rPr lang="de-DE" b="1" baseline="0" dirty="0" smtClean="0"/>
              <a:t> der BHS mit Deutsch und Englisch bekommt 22 * € 36,-- = € 792,-- an Zulage </a:t>
            </a:r>
            <a:r>
              <a:rPr lang="de-DE" b="1" baseline="0" dirty="0" smtClean="0">
                <a:sym typeface="Wingdings" panose="05000000000000000000" pitchFamily="2" charset="2"/>
              </a:rPr>
              <a:t> trotzdem ist das Anfangsgehalt geringer als heute  siehe Grafik ganz unten</a:t>
            </a:r>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baseline="0" dirty="0" smtClean="0">
                <a:sym typeface="Wingdings" panose="05000000000000000000" pitchFamily="2" charset="2"/>
              </a:rPr>
              <a:t>MDL-Abgeltung wie derzeit aktuell -&gt; also schlecht, weil geringer Überstundenzuschlag und weniger als 10 Monate bezahlt.</a:t>
            </a:r>
            <a:r>
              <a:rPr lang="de-DE" b="1" baseline="0" dirty="0" smtClean="0"/>
              <a:t> </a:t>
            </a:r>
            <a:br>
              <a:rPr lang="de-DE" b="1" baseline="0" dirty="0" smtClean="0"/>
            </a:br>
            <a:endParaRPr lang="de-DE" b="1" baseline="0" dirty="0" smtClean="0"/>
          </a:p>
          <a:p>
            <a:r>
              <a:rPr lang="de-DE" sz="1200" b="1" i="0" u="none" strike="noStrike" kern="1200" baseline="0" dirty="0" smtClean="0">
                <a:solidFill>
                  <a:schemeClr val="tx1"/>
                </a:solidFill>
                <a:latin typeface="+mn-lt"/>
                <a:ea typeface="+mn-ea"/>
                <a:cs typeface="+mn-cs"/>
              </a:rPr>
              <a:t>Artikel 2 - § 48k. </a:t>
            </a:r>
            <a:r>
              <a:rPr lang="de-DE" sz="1200" b="0" i="0" u="none" strike="noStrike" kern="1200" baseline="0" dirty="0" smtClean="0">
                <a:solidFill>
                  <a:schemeClr val="tx1"/>
                </a:solidFill>
                <a:latin typeface="+mn-lt"/>
                <a:ea typeface="+mn-ea"/>
                <a:cs typeface="+mn-cs"/>
              </a:rPr>
              <a:t>(1) Vertragsbediensteten im Pädagogischen Dienst gebührt eine monatliche Vergütung, wenn sie im Rahmen der Lehrfächerverteilung</a:t>
            </a:r>
          </a:p>
          <a:p>
            <a:r>
              <a:rPr lang="de-DE" sz="1200" b="0" i="0" u="none" strike="noStrike" kern="1200" baseline="0" dirty="0" smtClean="0">
                <a:solidFill>
                  <a:schemeClr val="tx1"/>
                </a:solidFill>
                <a:latin typeface="+mn-lt"/>
                <a:ea typeface="+mn-ea"/>
                <a:cs typeface="+mn-cs"/>
              </a:rPr>
              <a:t>1. in der Sekundarstufe 1 in Unterrichtsgegenständen verwendet werden, die gemäß BLVG in die Lehrverpflichtungsgruppe I oder II eingereiht sind (Fächervergütung C),</a:t>
            </a:r>
          </a:p>
          <a:p>
            <a:r>
              <a:rPr lang="de-DE" sz="1200" b="0" i="0" u="none" strike="noStrike" kern="1200" baseline="0" dirty="0" smtClean="0">
                <a:solidFill>
                  <a:schemeClr val="tx1"/>
                </a:solidFill>
                <a:latin typeface="+mn-lt"/>
                <a:ea typeface="+mn-ea"/>
                <a:cs typeface="+mn-cs"/>
              </a:rPr>
              <a:t>2. in der Sekundarstufe 2 in Unterrichtsgegenständen verwendet werden, die gemäß BLVG in die Lehrverpflichtungsgruppe I oder II eingereiht sind (Fächervergütung A) oder</a:t>
            </a:r>
          </a:p>
          <a:p>
            <a:r>
              <a:rPr lang="de-DE" sz="1200" b="0" i="0" u="none" strike="noStrike" kern="1200" baseline="0" dirty="0" smtClean="0">
                <a:solidFill>
                  <a:schemeClr val="tx1"/>
                </a:solidFill>
                <a:latin typeface="+mn-lt"/>
                <a:ea typeface="+mn-ea"/>
                <a:cs typeface="+mn-cs"/>
              </a:rPr>
              <a:t>3. in der Sekundarstufe 2 in Unterrichtsgegenständen verwendet werden, die gemäß BLVG in die Lehrverpflichtungsgruppe III eingereiht sind (Fächervergütung B).</a:t>
            </a:r>
          </a:p>
          <a:p>
            <a:r>
              <a:rPr lang="de-DE" sz="1200" b="0" i="0" u="none" strike="noStrike" kern="1200" baseline="0" dirty="0" smtClean="0">
                <a:solidFill>
                  <a:schemeClr val="tx1"/>
                </a:solidFill>
                <a:latin typeface="+mn-lt"/>
                <a:ea typeface="+mn-ea"/>
                <a:cs typeface="+mn-cs"/>
              </a:rPr>
              <a:t>(2) Die Vergütung beträgt je gemäß Lehrfächerverteilung regelmäßig zu erbringender Wochenstunde</a:t>
            </a:r>
          </a:p>
          <a:p>
            <a:r>
              <a:rPr lang="de-DE" sz="1200" b="0" i="0" u="none" strike="noStrike" kern="1200" baseline="0" dirty="0" smtClean="0">
                <a:solidFill>
                  <a:schemeClr val="tx1"/>
                </a:solidFill>
                <a:latin typeface="+mn-lt"/>
                <a:ea typeface="+mn-ea"/>
                <a:cs typeface="+mn-cs"/>
              </a:rPr>
              <a:t>1. als Fächervergütung C: 24,0 €,</a:t>
            </a:r>
          </a:p>
          <a:p>
            <a:r>
              <a:rPr lang="de-DE" sz="1200" b="0" i="0" u="none" strike="noStrike" kern="1200" baseline="0" dirty="0" smtClean="0">
                <a:solidFill>
                  <a:schemeClr val="tx1"/>
                </a:solidFill>
                <a:latin typeface="+mn-lt"/>
                <a:ea typeface="+mn-ea"/>
                <a:cs typeface="+mn-cs"/>
              </a:rPr>
              <a:t>2. als Fächervergütung A: 36,0 €,</a:t>
            </a:r>
          </a:p>
          <a:p>
            <a:r>
              <a:rPr lang="de-DE" sz="1200" b="0" i="0" u="none" strike="noStrike" kern="1200" baseline="0" dirty="0" smtClean="0">
                <a:solidFill>
                  <a:schemeClr val="tx1"/>
                </a:solidFill>
                <a:latin typeface="+mn-lt"/>
                <a:ea typeface="+mn-ea"/>
                <a:cs typeface="+mn-cs"/>
              </a:rPr>
              <a:t>3. als Fächervergütung B: 12,0 €.</a:t>
            </a:r>
          </a:p>
          <a:p>
            <a:r>
              <a:rPr lang="de-DE" sz="1200" b="1" i="0" u="none" strike="noStrike" kern="1200" baseline="0" dirty="0" smtClean="0">
                <a:solidFill>
                  <a:schemeClr val="tx1"/>
                </a:solidFill>
                <a:latin typeface="+mn-lt"/>
                <a:ea typeface="+mn-ea"/>
                <a:cs typeface="+mn-cs"/>
              </a:rPr>
              <a:t>Artikel 4 - § 23</a:t>
            </a:r>
            <a:r>
              <a:rPr lang="de-DE" sz="1200" b="0" i="0" u="none" strike="noStrike" kern="1200" baseline="0" dirty="0" smtClean="0">
                <a:solidFill>
                  <a:schemeClr val="tx1"/>
                </a:solidFill>
                <a:latin typeface="+mn-lt"/>
                <a:ea typeface="+mn-ea"/>
                <a:cs typeface="+mn-cs"/>
              </a:rPr>
              <a:t>. (1) Vertragsbediensteten im Pädagogischen Dienst gebührt eine monatliche Vergütung, wenn sie im Rahmen der Lehrfächerverteilung</a:t>
            </a:r>
          </a:p>
          <a:p>
            <a:r>
              <a:rPr lang="de-DE" sz="1200" b="0" i="0" u="none" strike="noStrike" kern="1200" baseline="0" dirty="0" smtClean="0">
                <a:solidFill>
                  <a:schemeClr val="tx1"/>
                </a:solidFill>
                <a:latin typeface="+mn-lt"/>
                <a:ea typeface="+mn-ea"/>
                <a:cs typeface="+mn-cs"/>
              </a:rPr>
              <a:t>1. in der Sekundarstufe 1 oder in der Polytechnischen Schule in den Unterrichtsgegenständen Deutsch, Mathematik und Lebende Fremdsprache verwendet werden, (Fächervergütung C),</a:t>
            </a:r>
          </a:p>
          <a:p>
            <a:r>
              <a:rPr lang="de-DE" sz="1200" b="0" i="0" u="none" strike="noStrike" kern="1200" baseline="0" dirty="0" smtClean="0">
                <a:solidFill>
                  <a:schemeClr val="tx1"/>
                </a:solidFill>
                <a:latin typeface="+mn-lt"/>
                <a:ea typeface="+mn-ea"/>
                <a:cs typeface="+mn-cs"/>
              </a:rPr>
              <a:t>2. in der Berufsschule in den Pflichtgegenständen der Fachgruppe I (allgemeinbildender und betriebswirtschaftlicher Unterricht) oder in den Pflichtgegenständen der Fachgruppe II (fachtheoretischer einschließlich fachzeichnerischer Unterricht bzw. waren- und </a:t>
            </a:r>
            <a:r>
              <a:rPr lang="de-DE" sz="1200" b="0" i="0" u="none" strike="noStrike" kern="1200" baseline="0" dirty="0" err="1" smtClean="0">
                <a:solidFill>
                  <a:schemeClr val="tx1"/>
                </a:solidFill>
                <a:latin typeface="+mn-lt"/>
                <a:ea typeface="+mn-ea"/>
                <a:cs typeface="+mn-cs"/>
              </a:rPr>
              <a:t>verkaufskundlicher</a:t>
            </a:r>
            <a:r>
              <a:rPr lang="de-DE" sz="1200" b="0" i="0" u="none" strike="noStrike" kern="1200" baseline="0" dirty="0" smtClean="0">
                <a:solidFill>
                  <a:schemeClr val="tx1"/>
                </a:solidFill>
                <a:latin typeface="+mn-lt"/>
                <a:ea typeface="+mn-ea"/>
                <a:cs typeface="+mn-cs"/>
              </a:rPr>
              <a:t>, werbetechnischer und wirtschaftsgeographischer Unterricht sowie Unterricht in </a:t>
            </a:r>
            <a:r>
              <a:rPr lang="de-DE" sz="1200" b="0" i="0" u="none" strike="noStrike" kern="1200" baseline="0" dirty="0" err="1" smtClean="0">
                <a:solidFill>
                  <a:schemeClr val="tx1"/>
                </a:solidFill>
                <a:latin typeface="+mn-lt"/>
                <a:ea typeface="+mn-ea"/>
                <a:cs typeface="+mn-cs"/>
              </a:rPr>
              <a:t>Stenotypie</a:t>
            </a:r>
            <a:r>
              <a:rPr lang="de-DE" sz="1200" b="0" i="0" u="none" strike="noStrike" kern="1200" baseline="0" dirty="0" smtClean="0">
                <a:solidFill>
                  <a:schemeClr val="tx1"/>
                </a:solidFill>
                <a:latin typeface="+mn-lt"/>
                <a:ea typeface="+mn-ea"/>
                <a:cs typeface="+mn-cs"/>
              </a:rPr>
              <a:t> und </a:t>
            </a:r>
            <a:r>
              <a:rPr lang="de-DE" sz="1200" b="0" i="0" u="none" strike="noStrike" kern="1200" baseline="0" dirty="0" err="1" smtClean="0">
                <a:solidFill>
                  <a:schemeClr val="tx1"/>
                </a:solidFill>
                <a:latin typeface="+mn-lt"/>
                <a:ea typeface="+mn-ea"/>
                <a:cs typeface="+mn-cs"/>
              </a:rPr>
              <a:t>Phonotypie</a:t>
            </a:r>
            <a:r>
              <a:rPr lang="de-DE" sz="1200" b="0" i="0" u="none" strike="noStrike" kern="1200" baseline="0" dirty="0" smtClean="0">
                <a:solidFill>
                  <a:schemeClr val="tx1"/>
                </a:solidFill>
                <a:latin typeface="+mn-lt"/>
                <a:ea typeface="+mn-ea"/>
                <a:cs typeface="+mn-cs"/>
              </a:rPr>
              <a:t>) verwendet werden (Fächervergütung B).</a:t>
            </a:r>
          </a:p>
          <a:p>
            <a:r>
              <a:rPr lang="de-DE" sz="1200" b="0" i="0" u="none" strike="noStrike" kern="1200" baseline="0" dirty="0" smtClean="0">
                <a:solidFill>
                  <a:schemeClr val="tx1"/>
                </a:solidFill>
                <a:latin typeface="+mn-lt"/>
                <a:ea typeface="+mn-ea"/>
                <a:cs typeface="+mn-cs"/>
              </a:rPr>
              <a:t>(2) Die Vergütung beträgt je gemäß Lehrfächerverteilung regelmäßig zu erbringender Wochenstunde</a:t>
            </a:r>
          </a:p>
          <a:p>
            <a:r>
              <a:rPr lang="de-DE" sz="1200" b="0" i="0" u="none" strike="noStrike" kern="1200" baseline="0" dirty="0" smtClean="0">
                <a:solidFill>
                  <a:schemeClr val="tx1"/>
                </a:solidFill>
                <a:latin typeface="+mn-lt"/>
                <a:ea typeface="+mn-ea"/>
                <a:cs typeface="+mn-cs"/>
              </a:rPr>
              <a:t>1. als Fächervergütung C: 24,0 €,</a:t>
            </a:r>
          </a:p>
          <a:p>
            <a:r>
              <a:rPr lang="de-DE" sz="1200" b="0" i="0" u="none" strike="noStrike" kern="1200" baseline="0" dirty="0" smtClean="0">
                <a:solidFill>
                  <a:schemeClr val="tx1"/>
                </a:solidFill>
                <a:latin typeface="+mn-lt"/>
                <a:ea typeface="+mn-ea"/>
                <a:cs typeface="+mn-cs"/>
              </a:rPr>
              <a:t>2. als Fächervergütung B: 12,0 €.</a:t>
            </a:r>
          </a:p>
          <a:p>
            <a:r>
              <a:rPr lang="de-DE" sz="1200" b="1" i="0" u="none" strike="noStrike" kern="1200" baseline="0" dirty="0" smtClean="0">
                <a:solidFill>
                  <a:schemeClr val="tx1"/>
                </a:solidFill>
                <a:latin typeface="+mn-lt"/>
                <a:ea typeface="+mn-ea"/>
                <a:cs typeface="+mn-cs"/>
              </a:rPr>
              <a:t>Artikel 7 - § 23. </a:t>
            </a:r>
            <a:r>
              <a:rPr lang="de-DE" sz="1200" b="0" i="0" u="none" strike="noStrike" kern="1200" baseline="0" dirty="0" smtClean="0">
                <a:solidFill>
                  <a:schemeClr val="tx1"/>
                </a:solidFill>
                <a:latin typeface="+mn-lt"/>
                <a:ea typeface="+mn-ea"/>
                <a:cs typeface="+mn-cs"/>
              </a:rPr>
              <a:t>(1) Landesvertragsbediensteten im Pädagogischen Dienst gebührt eine monatliche Vergütung, wenn sie im Rahmen der Lehrfächerverteilung </a:t>
            </a:r>
          </a:p>
          <a:p>
            <a:r>
              <a:rPr lang="de-DE" sz="1200" b="0" i="0" u="none" strike="noStrike" kern="1200" baseline="0" dirty="0" smtClean="0">
                <a:solidFill>
                  <a:schemeClr val="tx1"/>
                </a:solidFill>
                <a:latin typeface="+mn-lt"/>
                <a:ea typeface="+mn-ea"/>
                <a:cs typeface="+mn-cs"/>
              </a:rPr>
              <a:t>1. in Unterrichtsgegenständen verwendet werden, die gemäß § 43 LLDG 1985 in die Lehrverpflichtungsgruppe 1 eingereiht sind (Fächervergütung A),</a:t>
            </a:r>
          </a:p>
          <a:p>
            <a:r>
              <a:rPr lang="de-DE" sz="1200" b="0" i="0" u="none" strike="noStrike" kern="1200" baseline="0" dirty="0" smtClean="0">
                <a:solidFill>
                  <a:schemeClr val="tx1"/>
                </a:solidFill>
                <a:latin typeface="+mn-lt"/>
                <a:ea typeface="+mn-ea"/>
                <a:cs typeface="+mn-cs"/>
              </a:rPr>
              <a:t>2. in Unterrichtsgegenständen verwendet werden, die gemäß § 43 LLDG 1985 in die Lehrverpflichtungsgruppe 2 eingereiht sind (Fächervergütung B)</a:t>
            </a:r>
          </a:p>
          <a:p>
            <a:r>
              <a:rPr lang="de-DE" sz="1200" b="0" i="0" u="none" strike="noStrike" kern="1200" baseline="0" dirty="0" smtClean="0">
                <a:solidFill>
                  <a:schemeClr val="tx1"/>
                </a:solidFill>
                <a:latin typeface="+mn-lt"/>
                <a:ea typeface="+mn-ea"/>
                <a:cs typeface="+mn-cs"/>
              </a:rPr>
              <a:t>(2) Die Vergütung beträgt je gemäß Lehrfächerverteilung regelmäßig zu erbringender Wochenstunde 1. als Fächervergütung C: 24,0 €,</a:t>
            </a:r>
          </a:p>
          <a:p>
            <a:r>
              <a:rPr lang="de-DE" sz="1200" b="0" i="0" u="none" strike="noStrike" kern="1200" baseline="0" dirty="0" smtClean="0">
                <a:solidFill>
                  <a:schemeClr val="tx1"/>
                </a:solidFill>
                <a:latin typeface="+mn-lt"/>
                <a:ea typeface="+mn-ea"/>
                <a:cs typeface="+mn-cs"/>
              </a:rPr>
              <a:t>2. als Fächervergütung B: 12,0 €.</a:t>
            </a:r>
          </a:p>
          <a:p>
            <a:r>
              <a:rPr lang="de-DE" sz="1200" b="0" i="0" u="none" strike="noStrike" kern="1200" baseline="0" dirty="0" smtClean="0">
                <a:solidFill>
                  <a:schemeClr val="tx1"/>
                </a:solidFill>
                <a:latin typeface="+mn-lt"/>
                <a:ea typeface="+mn-ea"/>
                <a:cs typeface="+mn-cs"/>
              </a:rPr>
              <a:t>3.</a:t>
            </a:r>
            <a:endParaRPr lang="de-DE" b="1" baseline="0" dirty="0" smtClean="0"/>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endParaRPr lang="de-DE" b="1" dirty="0"/>
          </a:p>
        </p:txBody>
      </p:sp>
      <p:sp>
        <p:nvSpPr>
          <p:cNvPr id="4" name="Foliennummernplatzhalter 3"/>
          <p:cNvSpPr>
            <a:spLocks noGrp="1"/>
          </p:cNvSpPr>
          <p:nvPr>
            <p:ph type="sldNum" sz="quarter" idx="10"/>
          </p:nvPr>
        </p:nvSpPr>
        <p:spPr/>
        <p:txBody>
          <a:bodyPr/>
          <a:lstStyle/>
          <a:p>
            <a:fld id="{72E5C11C-1B9D-4ACB-826A-044CE55DEE8A}" type="slidenum">
              <a:rPr lang="de-DE" smtClean="0"/>
              <a:t>9</a:t>
            </a:fld>
            <a:endParaRPr lang="de-DE"/>
          </a:p>
        </p:txBody>
      </p:sp>
    </p:spTree>
    <p:extLst>
      <p:ext uri="{BB962C8B-B14F-4D97-AF65-F5344CB8AC3E}">
        <p14:creationId xmlns:p14="http://schemas.microsoft.com/office/powerpoint/2010/main" val="1431010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b="1" dirty="0" smtClean="0"/>
              <a:t>Auswirkungen auf das Anfangsgehalt</a:t>
            </a:r>
            <a:r>
              <a:rPr lang="de-DE" b="1" baseline="0" dirty="0" smtClean="0"/>
              <a:t> und die Lebensverdienstsumme </a:t>
            </a:r>
            <a:r>
              <a:rPr lang="de-DE" b="1" baseline="0" dirty="0" smtClean="0">
                <a:sym typeface="Wingdings" panose="05000000000000000000" pitchFamily="2" charset="2"/>
              </a:rPr>
              <a:t> </a:t>
            </a:r>
            <a:r>
              <a:rPr lang="de-DE" b="1" baseline="0" dirty="0" smtClean="0"/>
              <a:t>siehe Grafiken am Ende der Präsentation</a:t>
            </a:r>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sz="1200" b="1" i="0" u="none" strike="noStrike" kern="1200" baseline="0" dirty="0" smtClean="0">
                <a:solidFill>
                  <a:schemeClr val="tx1"/>
                </a:solidFill>
                <a:latin typeface="+mn-lt"/>
                <a:ea typeface="+mn-ea"/>
                <a:cs typeface="+mn-cs"/>
              </a:rPr>
              <a:t>Den Lehrer/innen wird die ihnen zustehende l1-wertige Bezahlung vorenthalten, bisher L1-wertige Tätigkeiten werden abgewertet.</a:t>
            </a:r>
            <a:r>
              <a:rPr lang="de-DE" b="1" baseline="0" dirty="0" smtClean="0"/>
              <a:t> </a:t>
            </a:r>
          </a:p>
          <a:p>
            <a:pPr marL="457200" marR="0" lvl="0" indent="-457200" algn="l" defTabSz="914400" rtl="0" eaLnBrk="1" fontAlgn="auto" latinLnBrk="0" hangingPunct="1">
              <a:lnSpc>
                <a:spcPct val="150000"/>
              </a:lnSpc>
              <a:spcBef>
                <a:spcPts val="0"/>
              </a:spcBef>
              <a:spcAft>
                <a:spcPts val="0"/>
              </a:spcAft>
              <a:buClrTx/>
              <a:buSzTx/>
              <a:buFontTx/>
              <a:buBlip>
                <a:blip r:embed="rId3"/>
              </a:buBlip>
              <a:tabLst/>
              <a:defRPr/>
            </a:pPr>
            <a:r>
              <a:rPr lang="de-DE" sz="1200" b="1" i="0" u="none" strike="noStrike" kern="1200" baseline="0" dirty="0" smtClean="0">
                <a:solidFill>
                  <a:schemeClr val="tx1"/>
                </a:solidFill>
                <a:latin typeface="+mn-lt"/>
                <a:ea typeface="+mn-ea"/>
                <a:cs typeface="+mn-cs"/>
              </a:rPr>
              <a:t>Zulagen schaffen Ungleichheit und widersprechen dem Grundsatz ”Gleicher Lohn für gleichwertige Arbeit”</a:t>
            </a:r>
          </a:p>
          <a:p>
            <a:r>
              <a:rPr lang="de-DE" sz="1200" b="0" i="0" u="none" strike="noStrike" kern="1200" baseline="0" dirty="0" smtClean="0">
                <a:solidFill>
                  <a:schemeClr val="tx1"/>
                </a:solidFill>
                <a:latin typeface="+mn-lt"/>
                <a:ea typeface="+mn-ea"/>
                <a:cs typeface="+mn-cs"/>
              </a:rPr>
              <a:t>Die gleiche Bezahlung gleichwertiger Arbeit hätte gleiche Wochen- bzw. Jahresarbeitszeit zur Voraussetzung. Stattdessen setzt die Regierungsvorlage mit der </a:t>
            </a:r>
            <a:r>
              <a:rPr lang="de-DE" sz="1200" b="1" i="0" u="none" strike="noStrike" kern="1200" baseline="0" dirty="0" smtClean="0">
                <a:solidFill>
                  <a:schemeClr val="tx1"/>
                </a:solidFill>
                <a:latin typeface="+mn-lt"/>
                <a:ea typeface="+mn-ea"/>
                <a:cs typeface="+mn-cs"/>
              </a:rPr>
              <a:t>Einführung von schulstufenabhängigen Zulagen </a:t>
            </a:r>
            <a:r>
              <a:rPr lang="de-DE" sz="1200" b="0" i="0" u="none" strike="noStrike" kern="1200" baseline="0" dirty="0" smtClean="0">
                <a:solidFill>
                  <a:schemeClr val="tx1"/>
                </a:solidFill>
                <a:latin typeface="+mn-lt"/>
                <a:ea typeface="+mn-ea"/>
                <a:cs typeface="+mn-cs"/>
              </a:rPr>
              <a:t>weiterhin auf ungleiche Bezahlung (”</a:t>
            </a:r>
            <a:r>
              <a:rPr lang="de-DE" sz="1200" b="1" i="0" u="none" strike="noStrike" kern="1200" baseline="0" dirty="0" smtClean="0">
                <a:solidFill>
                  <a:schemeClr val="tx1"/>
                </a:solidFill>
                <a:latin typeface="+mn-lt"/>
                <a:ea typeface="+mn-ea"/>
                <a:cs typeface="+mn-cs"/>
              </a:rPr>
              <a:t>Je jünger die Schüler/innen desto geringer die </a:t>
            </a:r>
            <a:r>
              <a:rPr lang="de-DE" sz="1200" b="1" i="0" u="none" strike="noStrike" kern="1200" baseline="0" dirty="0" err="1" smtClean="0">
                <a:solidFill>
                  <a:schemeClr val="tx1"/>
                </a:solidFill>
                <a:latin typeface="+mn-lt"/>
                <a:ea typeface="+mn-ea"/>
                <a:cs typeface="+mn-cs"/>
              </a:rPr>
              <a:t>LehrerInneneinkommen</a:t>
            </a:r>
            <a:r>
              <a:rPr lang="de-DE" sz="1200" b="0" i="0" u="none" strike="noStrike" kern="1200" baseline="0" dirty="0" smtClean="0">
                <a:solidFill>
                  <a:schemeClr val="tx1"/>
                </a:solidFill>
                <a:latin typeface="+mn-lt"/>
                <a:ea typeface="+mn-ea"/>
                <a:cs typeface="+mn-cs"/>
              </a:rPr>
              <a:t>”) fort, Volksschullehrer/innen sollen weiterhin und trotz künftig gleichwertiger Master-Ausbildung weniger als </a:t>
            </a:r>
            <a:r>
              <a:rPr lang="de-DE" sz="1200" b="0" i="0" u="none" strike="noStrike" kern="1200" baseline="0" dirty="0" err="1" smtClean="0">
                <a:solidFill>
                  <a:schemeClr val="tx1"/>
                </a:solidFill>
                <a:latin typeface="+mn-lt"/>
                <a:ea typeface="+mn-ea"/>
                <a:cs typeface="+mn-cs"/>
              </a:rPr>
              <a:t>HauptschullehrerInnen</a:t>
            </a:r>
            <a:r>
              <a:rPr lang="de-DE" sz="1200" b="0" i="0" u="none" strike="noStrike" kern="1200" baseline="0" dirty="0" smtClean="0">
                <a:solidFill>
                  <a:schemeClr val="tx1"/>
                </a:solidFill>
                <a:latin typeface="+mn-lt"/>
                <a:ea typeface="+mn-ea"/>
                <a:cs typeface="+mn-cs"/>
              </a:rPr>
              <a:t> verdienen und die</a:t>
            </a:r>
          </a:p>
          <a:p>
            <a:r>
              <a:rPr lang="de-DE" sz="1200" b="0" i="0" u="none" strike="noStrike" kern="1200" baseline="0" dirty="0" smtClean="0">
                <a:solidFill>
                  <a:schemeClr val="tx1"/>
                </a:solidFill>
                <a:latin typeface="+mn-lt"/>
                <a:ea typeface="+mn-ea"/>
                <a:cs typeface="+mn-cs"/>
              </a:rPr>
              <a:t>weniger als AHS- und BMHS-Lehrer/innen :</a:t>
            </a:r>
          </a:p>
          <a:p>
            <a:r>
              <a:rPr lang="de-DE" sz="1200" b="0" i="0" u="none" strike="noStrike" kern="1200" baseline="0" dirty="0" smtClean="0">
                <a:solidFill>
                  <a:schemeClr val="tx1"/>
                </a:solidFill>
                <a:latin typeface="+mn-lt"/>
                <a:ea typeface="+mn-ea"/>
                <a:cs typeface="+mn-cs"/>
              </a:rPr>
              <a:t>· keine Zulage für die </a:t>
            </a:r>
            <a:r>
              <a:rPr lang="de-DE" sz="1200" b="1" i="0" u="none" strike="noStrike" kern="1200" baseline="0" dirty="0" smtClean="0">
                <a:solidFill>
                  <a:schemeClr val="tx1"/>
                </a:solidFill>
                <a:latin typeface="+mn-lt"/>
                <a:ea typeface="+mn-ea"/>
                <a:cs typeface="+mn-cs"/>
              </a:rPr>
              <a:t>Primarstufe</a:t>
            </a:r>
            <a:r>
              <a:rPr lang="de-DE" sz="1200" b="0" i="0" u="none" strike="noStrike" kern="1200" baseline="0" dirty="0" smtClean="0">
                <a:solidFill>
                  <a:schemeClr val="tx1"/>
                </a:solidFill>
                <a:latin typeface="+mn-lt"/>
                <a:ea typeface="+mn-ea"/>
                <a:cs typeface="+mn-cs"/>
              </a:rPr>
              <a:t>,</a:t>
            </a:r>
          </a:p>
          <a:p>
            <a:r>
              <a:rPr lang="de-DE" sz="1200" b="0" i="0" u="none" strike="noStrike" kern="1200" baseline="0" dirty="0" smtClean="0">
                <a:solidFill>
                  <a:schemeClr val="tx1"/>
                </a:solidFill>
                <a:latin typeface="+mn-lt"/>
                <a:ea typeface="+mn-ea"/>
                <a:cs typeface="+mn-cs"/>
              </a:rPr>
              <a:t>· Zulagen für Korrekturfächer der </a:t>
            </a:r>
            <a:r>
              <a:rPr lang="de-DE" sz="1200" b="1" i="0" u="none" strike="noStrike" kern="1200" baseline="0" dirty="0" smtClean="0">
                <a:solidFill>
                  <a:schemeClr val="tx1"/>
                </a:solidFill>
                <a:latin typeface="+mn-lt"/>
                <a:ea typeface="+mn-ea"/>
                <a:cs typeface="+mn-cs"/>
              </a:rPr>
              <a:t>Sekundarstufe I</a:t>
            </a:r>
          </a:p>
          <a:p>
            <a:r>
              <a:rPr lang="de-DE" sz="1200" b="0" i="0" u="none" strike="noStrike" kern="1200" baseline="0" dirty="0" smtClean="0">
                <a:solidFill>
                  <a:schemeClr val="tx1"/>
                </a:solidFill>
                <a:latin typeface="+mn-lt"/>
                <a:ea typeface="+mn-ea"/>
                <a:cs typeface="+mn-cs"/>
              </a:rPr>
              <a:t>· höhere Korrekturfächerzulagen und allgemeine Fachunterrichtszulagen für die </a:t>
            </a:r>
            <a:r>
              <a:rPr lang="de-DE" sz="1200" b="1" i="0" u="none" strike="noStrike" kern="1200" baseline="0" dirty="0" smtClean="0">
                <a:solidFill>
                  <a:schemeClr val="tx1"/>
                </a:solidFill>
                <a:latin typeface="+mn-lt"/>
                <a:ea typeface="+mn-ea"/>
                <a:cs typeface="+mn-cs"/>
              </a:rPr>
              <a:t>Sekundarstufe II</a:t>
            </a:r>
          </a:p>
          <a:p>
            <a:r>
              <a:rPr lang="de-DE" sz="1200" b="1" i="0" u="none" strike="noStrike" kern="1200" baseline="0" dirty="0" smtClean="0">
                <a:solidFill>
                  <a:schemeClr val="tx1"/>
                </a:solidFill>
                <a:latin typeface="+mn-lt"/>
                <a:ea typeface="+mn-ea"/>
                <a:cs typeface="+mn-cs"/>
              </a:rPr>
              <a:t>Zulagen verschleiern unzumutbare Arbeitszeiterhöhungen</a:t>
            </a:r>
          </a:p>
          <a:p>
            <a:r>
              <a:rPr lang="de-DE" sz="1200" b="0" i="0" u="none" strike="noStrike" kern="1200" baseline="0" dirty="0" smtClean="0">
                <a:solidFill>
                  <a:schemeClr val="tx1"/>
                </a:solidFill>
                <a:latin typeface="+mn-lt"/>
                <a:ea typeface="+mn-ea"/>
                <a:cs typeface="+mn-cs"/>
              </a:rPr>
              <a:t>Das Zulagensystem soll außerdem die bisherige Einrechnung der zeitaufwändigen unterrichtsbezogenen Vor-/Nachbereitung und Korrektur in die Wochen- bzw. </a:t>
            </a:r>
            <a:r>
              <a:rPr lang="de-DE" sz="1200" b="0" i="0" u="none" strike="noStrike" kern="1200" baseline="0" dirty="0" err="1" smtClean="0">
                <a:solidFill>
                  <a:schemeClr val="tx1"/>
                </a:solidFill>
                <a:latin typeface="+mn-lt"/>
                <a:ea typeface="+mn-ea"/>
                <a:cs typeface="+mn-cs"/>
              </a:rPr>
              <a:t>Jahresarbeiszeit</a:t>
            </a:r>
            <a:r>
              <a:rPr lang="de-DE" sz="1200" b="0" i="0" u="none" strike="noStrike" kern="1200" baseline="0" dirty="0" smtClean="0">
                <a:solidFill>
                  <a:schemeClr val="tx1"/>
                </a:solidFill>
                <a:latin typeface="+mn-lt"/>
                <a:ea typeface="+mn-ea"/>
                <a:cs typeface="+mn-cs"/>
              </a:rPr>
              <a:t> ersetzen. </a:t>
            </a:r>
            <a:r>
              <a:rPr lang="de-DE" sz="1200" b="1" i="0" u="none" strike="noStrike" kern="1200" baseline="0" dirty="0" smtClean="0">
                <a:solidFill>
                  <a:schemeClr val="tx1"/>
                </a:solidFill>
                <a:latin typeface="+mn-lt"/>
                <a:ea typeface="+mn-ea"/>
                <a:cs typeface="+mn-cs"/>
              </a:rPr>
              <a:t>Auf der Sekundarstufe würde die Unterrichtsverpflichtung und damit die Arbeitszeit um bis zu 28% erhöht, </a:t>
            </a:r>
            <a:r>
              <a:rPr lang="de-DE" sz="1200" b="0" i="0" u="none" strike="noStrike" kern="1200" baseline="0" dirty="0" smtClean="0">
                <a:solidFill>
                  <a:schemeClr val="tx1"/>
                </a:solidFill>
                <a:latin typeface="+mn-lt"/>
                <a:ea typeface="+mn-ea"/>
                <a:cs typeface="+mn-cs"/>
              </a:rPr>
              <a:t>Diese </a:t>
            </a:r>
            <a:r>
              <a:rPr lang="de-DE" sz="1200" b="0" i="0" u="none" strike="noStrike" kern="1200" baseline="0" dirty="0" err="1" smtClean="0">
                <a:solidFill>
                  <a:schemeClr val="tx1"/>
                </a:solidFill>
                <a:latin typeface="+mn-lt"/>
                <a:ea typeface="+mn-ea"/>
                <a:cs typeface="+mn-cs"/>
              </a:rPr>
              <a:t>arbeitnehmer</a:t>
            </a:r>
            <a:r>
              <a:rPr lang="de-DE" sz="1200" b="0" i="0" u="none" strike="noStrike" kern="1200" baseline="0" dirty="0" smtClean="0">
                <a:solidFill>
                  <a:schemeClr val="tx1"/>
                </a:solidFill>
                <a:latin typeface="+mn-lt"/>
                <a:ea typeface="+mn-ea"/>
                <a:cs typeface="+mn-cs"/>
              </a:rPr>
              <a:t>/innenfeindliche, der Fürsorgepflicht des Dienstgebers widersprechende fortgesetzte Überbelastung von LehrerInnen3 würde das Einsparen</a:t>
            </a:r>
          </a:p>
          <a:p>
            <a:r>
              <a:rPr lang="de-DE" sz="1200" b="0" i="0" u="none" strike="noStrike" kern="1200" baseline="0" dirty="0" smtClean="0">
                <a:solidFill>
                  <a:schemeClr val="tx1"/>
                </a:solidFill>
                <a:latin typeface="+mn-lt"/>
                <a:ea typeface="+mn-ea"/>
                <a:cs typeface="+mn-cs"/>
              </a:rPr>
              <a:t>von wenigstens 10% der 120.000 Lehrer/innendienstposten bewirken. Ungeachtet der negativen Folgen für Lehrer/innen und Schulqualität setzt der Regierungsentwurf ungleiche Wochen- bzw. Jahresarbeitszeiten für gleichwertige und individuell wie gesellschaftlich gleich bedeutsame Lehrer/</a:t>
            </a:r>
            <a:r>
              <a:rPr lang="de-DE" sz="1200" b="0" i="0" u="none" strike="noStrike" kern="1200" baseline="0" dirty="0" err="1" smtClean="0">
                <a:solidFill>
                  <a:schemeClr val="tx1"/>
                </a:solidFill>
                <a:latin typeface="+mn-lt"/>
                <a:ea typeface="+mn-ea"/>
                <a:cs typeface="+mn-cs"/>
              </a:rPr>
              <a:t>innenarbei</a:t>
            </a:r>
            <a:r>
              <a:rPr lang="de-DE" sz="1200" b="0" i="0" u="none" strike="noStrike" kern="1200" baseline="0" dirty="0" smtClean="0">
                <a:solidFill>
                  <a:schemeClr val="tx1"/>
                </a:solidFill>
                <a:latin typeface="+mn-lt"/>
                <a:ea typeface="+mn-ea"/>
                <a:cs typeface="+mn-cs"/>
              </a:rPr>
              <a:t> fest.</a:t>
            </a:r>
            <a:endParaRPr lang="de-DE" b="1" baseline="0" dirty="0" smtClean="0"/>
          </a:p>
        </p:txBody>
      </p:sp>
      <p:sp>
        <p:nvSpPr>
          <p:cNvPr id="4" name="Foliennummernplatzhalter 3"/>
          <p:cNvSpPr>
            <a:spLocks noGrp="1"/>
          </p:cNvSpPr>
          <p:nvPr>
            <p:ph type="sldNum" sz="quarter" idx="10"/>
          </p:nvPr>
        </p:nvSpPr>
        <p:spPr/>
        <p:txBody>
          <a:bodyPr/>
          <a:lstStyle/>
          <a:p>
            <a:fld id="{72E5C11C-1B9D-4ACB-826A-044CE55DEE8A}" type="slidenum">
              <a:rPr lang="de-DE" smtClean="0"/>
              <a:t>10</a:t>
            </a:fld>
            <a:endParaRPr lang="de-DE"/>
          </a:p>
        </p:txBody>
      </p:sp>
    </p:spTree>
    <p:extLst>
      <p:ext uri="{BB962C8B-B14F-4D97-AF65-F5344CB8AC3E}">
        <p14:creationId xmlns:p14="http://schemas.microsoft.com/office/powerpoint/2010/main" val="400550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BAA9F28-7633-4EB6-836D-40F216FC637E}" type="datetimeFigureOut">
              <a:rPr lang="de-DE" smtClean="0"/>
              <a:t>06.10.2014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2520377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BAA9F28-7633-4EB6-836D-40F216FC637E}" type="datetimeFigureOut">
              <a:rPr lang="de-DE" smtClean="0"/>
              <a:t>06.10.2014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3149349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BAA9F28-7633-4EB6-836D-40F216FC637E}" type="datetimeFigureOut">
              <a:rPr lang="de-DE" smtClean="0"/>
              <a:t>06.10.2014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2603628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BAA9F28-7633-4EB6-836D-40F216FC637E}" type="datetimeFigureOut">
              <a:rPr lang="de-DE" smtClean="0"/>
              <a:t>06.10.2014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2965186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BAA9F28-7633-4EB6-836D-40F216FC637E}" type="datetimeFigureOut">
              <a:rPr lang="de-DE" smtClean="0"/>
              <a:t>06.10.2014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1930470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BAA9F28-7633-4EB6-836D-40F216FC637E}" type="datetimeFigureOut">
              <a:rPr lang="de-DE" smtClean="0"/>
              <a:t>06.10.2014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2783185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BAA9F28-7633-4EB6-836D-40F216FC637E}" type="datetimeFigureOut">
              <a:rPr lang="de-DE" smtClean="0"/>
              <a:t>06.10.2014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1855873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BAA9F28-7633-4EB6-836D-40F216FC637E}" type="datetimeFigureOut">
              <a:rPr lang="de-DE" smtClean="0"/>
              <a:t>06.10.2014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2649991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BAA9F28-7633-4EB6-836D-40F216FC637E}" type="datetimeFigureOut">
              <a:rPr lang="de-DE" smtClean="0"/>
              <a:t>06.10.2014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40759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BAA9F28-7633-4EB6-836D-40F216FC637E}" type="datetimeFigureOut">
              <a:rPr lang="de-DE" smtClean="0"/>
              <a:t>06.10.2014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274757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BAA9F28-7633-4EB6-836D-40F216FC637E}" type="datetimeFigureOut">
              <a:rPr lang="de-DE" smtClean="0"/>
              <a:t>06.10.2014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DECCF7E-8542-493B-9A57-4D5B409FF58B}" type="slidenum">
              <a:rPr lang="de-DE" smtClean="0"/>
              <a:t>‹Nr.›</a:t>
            </a:fld>
            <a:endParaRPr lang="de-DE"/>
          </a:p>
        </p:txBody>
      </p:sp>
    </p:spTree>
    <p:extLst>
      <p:ext uri="{BB962C8B-B14F-4D97-AF65-F5344CB8AC3E}">
        <p14:creationId xmlns:p14="http://schemas.microsoft.com/office/powerpoint/2010/main" val="984203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A9F28-7633-4EB6-836D-40F216FC637E}" type="datetimeFigureOut">
              <a:rPr lang="de-DE" smtClean="0"/>
              <a:t>06.10.2014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CCF7E-8542-493B-9A57-4D5B409FF58B}" type="slidenum">
              <a:rPr lang="de-DE" smtClean="0"/>
              <a:t>‹Nr.›</a:t>
            </a:fld>
            <a:endParaRPr lang="de-DE"/>
          </a:p>
        </p:txBody>
      </p:sp>
    </p:spTree>
    <p:extLst>
      <p:ext uri="{BB962C8B-B14F-4D97-AF65-F5344CB8AC3E}">
        <p14:creationId xmlns:p14="http://schemas.microsoft.com/office/powerpoint/2010/main" val="963499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image" Target="../media/image2.jpg"/><Relationship Id="rId7"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customXml" Target="../ink/ink1.xml"/><Relationship Id="rId5" Type="http://schemas.openxmlformats.org/officeDocument/2006/relationships/image" Target="../media/image6.jpeg"/><Relationship Id="rId4" Type="http://schemas.openxmlformats.org/officeDocument/2006/relationships/image" Target="../media/image1.jp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9.jp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slide" Target="slide7.xml"/><Relationship Id="rId5" Type="http://schemas.openxmlformats.org/officeDocument/2006/relationships/image" Target="../media/image1.jpg"/><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jpg"/><Relationship Id="rId5" Type="http://schemas.openxmlformats.org/officeDocument/2006/relationships/slide" Target="slide19.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573427" y="1894702"/>
            <a:ext cx="10223157" cy="4524315"/>
          </a:xfrm>
          <a:prstGeom prst="rect">
            <a:avLst/>
          </a:prstGeom>
          <a:noFill/>
        </p:spPr>
        <p:txBody>
          <a:bodyPr wrap="square" rtlCol="0">
            <a:spAutoFit/>
          </a:bodyPr>
          <a:lstStyle/>
          <a:p>
            <a:r>
              <a:rPr lang="de-DE" sz="4800" dirty="0" smtClean="0">
                <a:latin typeface="Verdana" panose="020B0604030504040204" pitchFamily="34" charset="0"/>
                <a:ea typeface="Verdana" panose="020B0604030504040204" pitchFamily="34" charset="0"/>
                <a:cs typeface="Verdana" panose="020B0604030504040204" pitchFamily="34" charset="0"/>
              </a:rPr>
              <a:t>Dienststellenversammlung</a:t>
            </a:r>
          </a:p>
          <a:p>
            <a:endParaRPr lang="de-DE" sz="4800" dirty="0" smtClean="0">
              <a:latin typeface="Verdana" panose="020B0604030504040204" pitchFamily="34" charset="0"/>
              <a:ea typeface="Verdana" panose="020B0604030504040204" pitchFamily="34" charset="0"/>
              <a:cs typeface="Verdana" panose="020B0604030504040204" pitchFamily="34" charset="0"/>
            </a:endParaRPr>
          </a:p>
          <a:p>
            <a:r>
              <a:rPr lang="de-DE" sz="4800" dirty="0" smtClean="0">
                <a:latin typeface="Verdana" panose="020B0604030504040204" pitchFamily="34" charset="0"/>
                <a:ea typeface="Verdana" panose="020B0604030504040204" pitchFamily="34" charset="0"/>
                <a:cs typeface="Verdana" panose="020B0604030504040204" pitchFamily="34" charset="0"/>
              </a:rPr>
              <a:t>Information zum neuen Dienstrecht für Lehrer/innen</a:t>
            </a:r>
          </a:p>
          <a:p>
            <a:endParaRPr lang="de-DE" sz="4800" dirty="0">
              <a:latin typeface="Verdana" panose="020B0604030504040204" pitchFamily="34" charset="0"/>
              <a:ea typeface="Verdana" panose="020B0604030504040204" pitchFamily="34" charset="0"/>
              <a:cs typeface="Verdana" panose="020B0604030504040204" pitchFamily="34" charset="0"/>
            </a:endParaRPr>
          </a:p>
          <a:p>
            <a:r>
              <a:rPr lang="de-DE" sz="3860" dirty="0" smtClean="0">
                <a:latin typeface="Verdana" panose="020B0604030504040204" pitchFamily="34" charset="0"/>
                <a:ea typeface="Verdana" panose="020B0604030504040204" pitchFamily="34" charset="0"/>
                <a:cs typeface="Verdana" panose="020B0604030504040204" pitchFamily="34" charset="0"/>
              </a:rPr>
              <a:t>Manfred </a:t>
            </a:r>
            <a:r>
              <a:rPr lang="de-DE" sz="3860" dirty="0" err="1" smtClean="0">
                <a:latin typeface="Verdana" panose="020B0604030504040204" pitchFamily="34" charset="0"/>
                <a:ea typeface="Verdana" panose="020B0604030504040204" pitchFamily="34" charset="0"/>
                <a:cs typeface="Verdana" panose="020B0604030504040204" pitchFamily="34" charset="0"/>
              </a:rPr>
              <a:t>Sparr</a:t>
            </a:r>
            <a:r>
              <a:rPr lang="de-DE" sz="3860" dirty="0" smtClean="0">
                <a:latin typeface="Verdana" panose="020B0604030504040204" pitchFamily="34" charset="0"/>
                <a:ea typeface="Verdana" panose="020B0604030504040204" pitchFamily="34" charset="0"/>
                <a:cs typeface="Verdana" panose="020B0604030504040204" pitchFamily="34" charset="0"/>
              </a:rPr>
              <a:t>   www.vlikraft.at</a:t>
            </a:r>
            <a:endParaRPr lang="de-DE" sz="3860" dirty="0">
              <a:latin typeface="Verdana" panose="020B0604030504040204" pitchFamily="34" charset="0"/>
              <a:ea typeface="Verdana" panose="020B0604030504040204" pitchFamily="34" charset="0"/>
              <a:cs typeface="Verdana" panose="020B0604030504040204" pitchFamily="34" charset="0"/>
            </a:endParaRPr>
          </a:p>
        </p:txBody>
      </p:sp>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898275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59918" y="1102578"/>
            <a:ext cx="11822806" cy="5355312"/>
          </a:xfrm>
          <a:prstGeom prst="rect">
            <a:avLst/>
          </a:prstGeom>
          <a:noFill/>
        </p:spPr>
        <p:txBody>
          <a:bodyPr wrap="square" rtlCol="0">
            <a:spAutoFit/>
          </a:bodyPr>
          <a:lstStyle/>
          <a:p>
            <a:endParaRPr lang="de-DE" sz="800" spc="-100" dirty="0" smtClean="0"/>
          </a:p>
          <a:p>
            <a:r>
              <a:rPr lang="de-DE" sz="4000" b="1" dirty="0"/>
              <a:t>Der Lehrberuf wird </a:t>
            </a:r>
            <a:r>
              <a:rPr lang="de-DE" sz="4000" b="1" dirty="0" smtClean="0"/>
              <a:t>unattraktiv</a:t>
            </a:r>
          </a:p>
          <a:p>
            <a:r>
              <a:rPr lang="de-DE" sz="3200" b="1" dirty="0"/>
              <a:t>Bisherige Zulagen werden gestrichen:</a:t>
            </a:r>
          </a:p>
          <a:p>
            <a:pPr marL="457200" indent="-457200">
              <a:lnSpc>
                <a:spcPct val="150000"/>
              </a:lnSpc>
              <a:buBlip>
                <a:blip r:embed="rId3"/>
              </a:buBlip>
            </a:pPr>
            <a:r>
              <a:rPr lang="de-DE" sz="3200" dirty="0" smtClean="0"/>
              <a:t>Klassenvorstandsabgeltung</a:t>
            </a:r>
            <a:endParaRPr lang="de-DE" sz="3200" dirty="0"/>
          </a:p>
          <a:p>
            <a:pPr marL="457200" indent="-457200">
              <a:lnSpc>
                <a:spcPct val="150000"/>
              </a:lnSpc>
              <a:buBlip>
                <a:blip r:embed="rId3"/>
              </a:buBlip>
            </a:pPr>
            <a:r>
              <a:rPr lang="de-DE" sz="3200" dirty="0" err="1"/>
              <a:t>Kustodiatsabgeltungen</a:t>
            </a:r>
            <a:endParaRPr lang="de-DE" sz="3200" dirty="0"/>
          </a:p>
          <a:p>
            <a:pPr marL="457200" indent="-457200">
              <a:lnSpc>
                <a:spcPct val="150000"/>
              </a:lnSpc>
              <a:buBlip>
                <a:blip r:embed="rId3"/>
              </a:buBlip>
            </a:pPr>
            <a:r>
              <a:rPr lang="de-DE" sz="3200" dirty="0"/>
              <a:t>Vergütung für die Betreuung von </a:t>
            </a:r>
            <a:r>
              <a:rPr lang="de-DE" sz="3200" dirty="0" smtClean="0"/>
              <a:t>Student/innen </a:t>
            </a:r>
            <a:r>
              <a:rPr lang="de-DE" sz="3200" dirty="0"/>
              <a:t>im Schulpraktikum</a:t>
            </a:r>
          </a:p>
          <a:p>
            <a:pPr marL="457200" indent="-457200">
              <a:lnSpc>
                <a:spcPct val="150000"/>
              </a:lnSpc>
              <a:buBlip>
                <a:blip r:embed="rId3"/>
              </a:buBlip>
            </a:pPr>
            <a:r>
              <a:rPr lang="de-DE" sz="3200" dirty="0"/>
              <a:t>Abgeltung für </a:t>
            </a:r>
            <a:r>
              <a:rPr lang="de-DE" sz="3200" dirty="0" smtClean="0"/>
              <a:t>Lernbegleiter/innen </a:t>
            </a:r>
            <a:r>
              <a:rPr lang="de-DE" sz="3200" dirty="0"/>
              <a:t>in der modularen </a:t>
            </a:r>
            <a:r>
              <a:rPr lang="de-DE" sz="3200" dirty="0" smtClean="0"/>
              <a:t>Oberstufe</a:t>
            </a:r>
            <a:br>
              <a:rPr lang="de-DE" sz="3200" dirty="0" smtClean="0"/>
            </a:br>
            <a:endParaRPr lang="de-DE" sz="400" dirty="0"/>
          </a:p>
          <a:p>
            <a:pPr marL="457200" indent="-457200">
              <a:buBlip>
                <a:blip r:embed="rId3"/>
              </a:buBlip>
            </a:pPr>
            <a:r>
              <a:rPr lang="de-DE" sz="3200" dirty="0" smtClean="0"/>
              <a:t>Vergütung </a:t>
            </a:r>
            <a:r>
              <a:rPr lang="de-DE" sz="3200" dirty="0"/>
              <a:t>für die Betreuung von </a:t>
            </a:r>
            <a:r>
              <a:rPr lang="de-DE" sz="3200" dirty="0" smtClean="0"/>
              <a:t>Student/innen </a:t>
            </a:r>
            <a:r>
              <a:rPr lang="de-DE" sz="3200" dirty="0"/>
              <a:t>der Wirtschaftspädagogik im Rahmen des „großen Schulpraktikums</a:t>
            </a:r>
            <a:r>
              <a:rPr lang="de-DE" sz="3200" dirty="0" smtClean="0"/>
              <a:t>“</a:t>
            </a:r>
            <a:endParaRPr lang="de-DE" sz="3200" dirty="0"/>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3256154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59918" y="1161186"/>
            <a:ext cx="11822806" cy="5139869"/>
          </a:xfrm>
          <a:prstGeom prst="rect">
            <a:avLst/>
          </a:prstGeom>
          <a:noFill/>
        </p:spPr>
        <p:txBody>
          <a:bodyPr wrap="square" rtlCol="0">
            <a:spAutoFit/>
          </a:bodyPr>
          <a:lstStyle/>
          <a:p>
            <a:r>
              <a:rPr lang="de-DE" sz="4000" b="1" dirty="0" smtClean="0"/>
              <a:t>Der </a:t>
            </a:r>
            <a:r>
              <a:rPr lang="de-DE" sz="4000" b="1" dirty="0"/>
              <a:t>Lehrberuf wird </a:t>
            </a:r>
            <a:r>
              <a:rPr lang="de-DE" sz="4000" b="1" dirty="0" smtClean="0"/>
              <a:t>unattraktiv</a:t>
            </a:r>
          </a:p>
          <a:p>
            <a:r>
              <a:rPr lang="de-DE" sz="3200" b="1" dirty="0"/>
              <a:t>Aufhebung des </a:t>
            </a:r>
            <a:r>
              <a:rPr lang="de-DE" sz="3200" b="1" dirty="0" smtClean="0"/>
              <a:t>Bundeslehrer-Lehrverpflichtungsgesetzes - </a:t>
            </a:r>
          </a:p>
          <a:p>
            <a:r>
              <a:rPr lang="de-DE" sz="3200" b="1" dirty="0"/>
              <a:t>das bedeutet die Streichung von:</a:t>
            </a:r>
          </a:p>
          <a:p>
            <a:pPr marL="457200" indent="-457200">
              <a:buBlip>
                <a:blip r:embed="rId3"/>
              </a:buBlip>
            </a:pPr>
            <a:r>
              <a:rPr lang="de-DE" sz="2800" dirty="0"/>
              <a:t>Lehrverpflichtungsgruppen</a:t>
            </a:r>
          </a:p>
          <a:p>
            <a:pPr marL="457200" indent="-457200">
              <a:buBlip>
                <a:blip r:embed="rId3"/>
              </a:buBlip>
            </a:pPr>
            <a:r>
              <a:rPr lang="de-DE" sz="2800" dirty="0"/>
              <a:t>Einrechnung in die Lehrverpflichtung für </a:t>
            </a:r>
            <a:r>
              <a:rPr lang="de-DE" sz="2800" dirty="0" smtClean="0"/>
              <a:t>Leiter/innen </a:t>
            </a:r>
            <a:r>
              <a:rPr lang="de-DE" sz="2800" dirty="0"/>
              <a:t>von mehrtägigen Schulveranstaltungen, Studienkoordinatoren an Schulen für Berufstätige, </a:t>
            </a:r>
          </a:p>
          <a:p>
            <a:pPr marL="457200" indent="-457200">
              <a:buBlip>
                <a:blip r:embed="rId3"/>
              </a:buBlip>
            </a:pPr>
            <a:r>
              <a:rPr lang="de-DE" sz="2800" dirty="0" err="1" smtClean="0"/>
              <a:t>Werkstättenleitung</a:t>
            </a:r>
            <a:endParaRPr lang="de-DE" sz="2800" dirty="0"/>
          </a:p>
          <a:p>
            <a:pPr marL="457200" indent="-457200">
              <a:buBlip>
                <a:blip r:embed="rId3"/>
              </a:buBlip>
            </a:pPr>
            <a:r>
              <a:rPr lang="de-DE" sz="2800" dirty="0"/>
              <a:t>Aufwertungsfaktor für </a:t>
            </a:r>
            <a:r>
              <a:rPr lang="de-DE" sz="2800" dirty="0" smtClean="0"/>
              <a:t>Lehrer/innen </a:t>
            </a:r>
            <a:r>
              <a:rPr lang="de-DE" sz="2800" dirty="0"/>
              <a:t>an Abendschulen</a:t>
            </a:r>
          </a:p>
          <a:p>
            <a:pPr marL="457200" indent="-457200">
              <a:buBlip>
                <a:blip r:embed="rId3"/>
              </a:buBlip>
            </a:pPr>
            <a:r>
              <a:rPr lang="de-DE" sz="2800" dirty="0"/>
              <a:t>Einrechnung für </a:t>
            </a:r>
            <a:r>
              <a:rPr lang="de-DE" sz="2800" dirty="0" smtClean="0"/>
              <a:t>Schulbibliothekar/innen und für EDV-</a:t>
            </a:r>
            <a:r>
              <a:rPr lang="de-DE" sz="2800" dirty="0" err="1" smtClean="0"/>
              <a:t>Kustod</a:t>
            </a:r>
            <a:r>
              <a:rPr lang="de-DE" sz="2800" dirty="0" smtClean="0"/>
              <a:t>/innen</a:t>
            </a:r>
            <a:endParaRPr lang="de-DE" sz="2800" dirty="0"/>
          </a:p>
          <a:p>
            <a:pPr marL="457200" indent="-457200">
              <a:buBlip>
                <a:blip r:embed="rId3"/>
              </a:buBlip>
            </a:pPr>
            <a:r>
              <a:rPr lang="de-DE" sz="2800" dirty="0"/>
              <a:t>Einrechnung im Einzelfall für verschiedenste Aufgaben (derzeit ca. 5.000 Werteinheiten im Bundesschulbereich</a:t>
            </a:r>
            <a:r>
              <a:rPr lang="de-DE" sz="2800" dirty="0" smtClean="0"/>
              <a:t>)</a:t>
            </a:r>
            <a:endParaRPr lang="de-DE" sz="2800" dirty="0"/>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752019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04454" y="864972"/>
            <a:ext cx="11822806" cy="5324535"/>
          </a:xfrm>
          <a:prstGeom prst="rect">
            <a:avLst/>
          </a:prstGeom>
          <a:noFill/>
        </p:spPr>
        <p:txBody>
          <a:bodyPr wrap="square" rtlCol="0">
            <a:spAutoFit/>
          </a:bodyPr>
          <a:lstStyle/>
          <a:p>
            <a:r>
              <a:rPr lang="de-DE" sz="4000" b="1" dirty="0" smtClean="0"/>
              <a:t>Der </a:t>
            </a:r>
            <a:r>
              <a:rPr lang="de-DE" sz="4000" b="1" dirty="0"/>
              <a:t>Lehrberuf wird </a:t>
            </a:r>
            <a:r>
              <a:rPr lang="de-DE" sz="4000" b="1" dirty="0" smtClean="0"/>
              <a:t>unattraktiv</a:t>
            </a:r>
          </a:p>
          <a:p>
            <a:r>
              <a:rPr lang="de-DE" sz="3200" b="1" dirty="0"/>
              <a:t>Anstellungserfordernisse </a:t>
            </a:r>
            <a:endParaRPr lang="de-DE" sz="3200" b="1" dirty="0" smtClean="0"/>
          </a:p>
          <a:p>
            <a:endParaRPr lang="de-DE" sz="800" b="1" dirty="0" smtClean="0"/>
          </a:p>
          <a:p>
            <a:endParaRPr lang="de-DE" sz="800" b="1" dirty="0"/>
          </a:p>
          <a:p>
            <a:pPr marL="457200" indent="-457200">
              <a:buBlip>
                <a:blip r:embed="rId3"/>
              </a:buBlip>
            </a:pPr>
            <a:r>
              <a:rPr lang="de-DE" sz="2800" dirty="0" smtClean="0"/>
              <a:t>Lehrer/innen </a:t>
            </a:r>
            <a:r>
              <a:rPr lang="de-DE" sz="2800" dirty="0"/>
              <a:t>mit Bachelorstudium erfüllen die Anstellungserfordernisse</a:t>
            </a:r>
          </a:p>
          <a:p>
            <a:pPr marL="457200" indent="-457200">
              <a:buBlip>
                <a:blip r:embed="rId3"/>
              </a:buBlip>
            </a:pPr>
            <a:r>
              <a:rPr lang="de-DE" sz="2800" dirty="0"/>
              <a:t>In der Sek 2 dürfen im Regelfall nur Master unterrichten</a:t>
            </a:r>
          </a:p>
          <a:p>
            <a:pPr marL="457200" indent="-457200">
              <a:buBlip>
                <a:blip r:embed="rId3"/>
              </a:buBlip>
            </a:pPr>
            <a:r>
              <a:rPr lang="de-DE" sz="2800" dirty="0"/>
              <a:t>Nicht-Erwerb des Mastergrades ist nach 5 Jahren </a:t>
            </a:r>
            <a:r>
              <a:rPr lang="de-DE" sz="2800" dirty="0" smtClean="0"/>
              <a:t>Kündigungsgrund aber …</a:t>
            </a:r>
            <a:endParaRPr lang="de-DE" sz="2800" dirty="0"/>
          </a:p>
          <a:p>
            <a:pPr marL="457200" indent="-457200">
              <a:buBlip>
                <a:blip r:embed="rId3"/>
              </a:buBlip>
            </a:pPr>
            <a:r>
              <a:rPr lang="de-DE" sz="2800" dirty="0" smtClean="0"/>
              <a:t>Fachpraktiker/innen </a:t>
            </a:r>
            <a:r>
              <a:rPr lang="de-DE" sz="2800" dirty="0"/>
              <a:t>haben nach dem nebenberuflichen Bachelorstudium noch 5 Jahre Zeit für </a:t>
            </a:r>
            <a:r>
              <a:rPr lang="de-DE" sz="2800" dirty="0" smtClean="0"/>
              <a:t>Masterstudium</a:t>
            </a:r>
          </a:p>
          <a:p>
            <a:pPr marL="457200" indent="-457200">
              <a:buBlip>
                <a:blip r:embed="rId3"/>
              </a:buBlip>
            </a:pPr>
            <a:r>
              <a:rPr lang="de-DE" sz="2800" dirty="0" smtClean="0"/>
              <a:t>Fachpraktischen Unterricht erfordert ein </a:t>
            </a:r>
            <a:r>
              <a:rPr lang="de-DE" sz="2800" dirty="0"/>
              <a:t>Studium im Ausmaß von 240 </a:t>
            </a:r>
            <a:r>
              <a:rPr lang="de-DE" sz="2800" dirty="0" smtClean="0"/>
              <a:t>ECTS*</a:t>
            </a:r>
          </a:p>
          <a:p>
            <a:pPr marL="457200" indent="-457200">
              <a:buBlip>
                <a:blip r:embed="rId3"/>
              </a:buBlip>
            </a:pPr>
            <a:r>
              <a:rPr lang="de-DE" sz="2800" spc="-40" dirty="0" smtClean="0"/>
              <a:t>Fachtheoretischen Unterricht erfordert ein </a:t>
            </a:r>
            <a:r>
              <a:rPr lang="de-DE" sz="2800" spc="-40" dirty="0"/>
              <a:t>Studium im Ausmaß von 240 </a:t>
            </a:r>
            <a:r>
              <a:rPr lang="de-DE" sz="2800" spc="-40" dirty="0" smtClean="0"/>
              <a:t>ECTS*</a:t>
            </a:r>
          </a:p>
          <a:p>
            <a:pPr marL="457200" indent="-457200">
              <a:buBlip>
                <a:blip r:embed="rId3"/>
              </a:buBlip>
            </a:pPr>
            <a:r>
              <a:rPr lang="de-DE" sz="2800" dirty="0" smtClean="0"/>
              <a:t>Praxiszeiten </a:t>
            </a:r>
            <a:r>
              <a:rPr lang="de-DE" sz="2800" dirty="0"/>
              <a:t>werden nicht mehr im Gesetz </a:t>
            </a:r>
            <a:r>
              <a:rPr lang="de-DE" sz="2800" dirty="0" smtClean="0"/>
              <a:t>vorgeschrieben </a:t>
            </a:r>
            <a:r>
              <a:rPr lang="de-DE" sz="2800" dirty="0"/>
              <a:t>müssen in Verordnungen definiert </a:t>
            </a:r>
            <a:r>
              <a:rPr lang="de-DE" sz="2800" dirty="0" smtClean="0"/>
              <a:t>werden</a:t>
            </a:r>
            <a:endParaRPr lang="de-DE" sz="2800" dirty="0"/>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3484141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03764" y="1006639"/>
            <a:ext cx="11822806" cy="4893647"/>
          </a:xfrm>
          <a:prstGeom prst="rect">
            <a:avLst/>
          </a:prstGeom>
          <a:noFill/>
        </p:spPr>
        <p:txBody>
          <a:bodyPr wrap="square" rtlCol="0">
            <a:spAutoFit/>
          </a:bodyPr>
          <a:lstStyle/>
          <a:p>
            <a:r>
              <a:rPr lang="de-DE" sz="4000" b="1" dirty="0" smtClean="0"/>
              <a:t>Der </a:t>
            </a:r>
            <a:r>
              <a:rPr lang="de-DE" sz="4000" b="1" dirty="0"/>
              <a:t>Lehrberuf wird </a:t>
            </a:r>
            <a:r>
              <a:rPr lang="de-DE" sz="4000" b="1" dirty="0" smtClean="0"/>
              <a:t>unattraktiv</a:t>
            </a:r>
          </a:p>
          <a:p>
            <a:r>
              <a:rPr lang="de-DE" sz="3200" b="1" dirty="0" smtClean="0"/>
              <a:t>Induktionsphase statt Unterrichtspraktikum </a:t>
            </a:r>
          </a:p>
          <a:p>
            <a:endParaRPr lang="de-DE" sz="800" b="1" dirty="0" smtClean="0"/>
          </a:p>
          <a:p>
            <a:endParaRPr lang="de-DE" sz="800" b="1" dirty="0"/>
          </a:p>
          <a:p>
            <a:pPr marL="457200" indent="-457200">
              <a:buBlip>
                <a:blip r:embed="rId3"/>
              </a:buBlip>
            </a:pPr>
            <a:r>
              <a:rPr lang="de-DE" sz="2800" dirty="0"/>
              <a:t>Volle Unterrichtsverpflichtung in der einjährigen Induktionsphase </a:t>
            </a:r>
            <a:br>
              <a:rPr lang="de-DE" sz="2800" dirty="0"/>
            </a:br>
            <a:r>
              <a:rPr lang="de-DE" sz="2800" dirty="0"/>
              <a:t>+ Hospitationen so weit möglich </a:t>
            </a:r>
            <a:br>
              <a:rPr lang="de-DE" sz="2800" dirty="0"/>
            </a:br>
            <a:r>
              <a:rPr lang="de-DE" sz="2800" dirty="0"/>
              <a:t>+ Besprechungen mit </a:t>
            </a:r>
            <a:r>
              <a:rPr lang="de-DE" sz="2800" dirty="0" smtClean="0"/>
              <a:t>Mentor/in </a:t>
            </a:r>
            <a:r>
              <a:rPr lang="de-DE" sz="2800" dirty="0"/>
              <a:t/>
            </a:r>
            <a:br>
              <a:rPr lang="de-DE" sz="2800" dirty="0"/>
            </a:br>
            <a:r>
              <a:rPr lang="de-DE" sz="2800" dirty="0"/>
              <a:t>+ Induktionsveranstaltungen in der unterrichtsfreien Zeiten an PH oder Uni</a:t>
            </a:r>
          </a:p>
          <a:p>
            <a:pPr marL="457200" indent="-457200">
              <a:buBlip>
                <a:blip r:embed="rId3"/>
              </a:buBlip>
            </a:pPr>
            <a:r>
              <a:rPr lang="de-DE" sz="2800" dirty="0"/>
              <a:t>Teilbeschäftigung möglich (=Gehaltsverlust)</a:t>
            </a:r>
          </a:p>
          <a:p>
            <a:pPr marL="457200" indent="-457200">
              <a:buBlip>
                <a:blip r:embed="rId3"/>
              </a:buBlip>
            </a:pPr>
            <a:r>
              <a:rPr lang="de-DE" sz="2800" dirty="0"/>
              <a:t>Betreuung durch </a:t>
            </a:r>
            <a:r>
              <a:rPr lang="de-DE" sz="2800" dirty="0" smtClean="0"/>
              <a:t>eine/n Mentor/in</a:t>
            </a:r>
            <a:endParaRPr lang="de-DE" sz="2800" dirty="0"/>
          </a:p>
          <a:p>
            <a:pPr marL="457200" indent="-457200">
              <a:buBlip>
                <a:blip r:embed="rId3"/>
              </a:buBlip>
            </a:pPr>
            <a:r>
              <a:rPr lang="de-DE" sz="2800" dirty="0"/>
              <a:t>Einsatz in beiden Fächern nicht verpflichtend</a:t>
            </a:r>
          </a:p>
          <a:p>
            <a:pPr marL="457200" indent="-457200">
              <a:buBlip>
                <a:blip r:embed="rId3"/>
              </a:buBlip>
            </a:pPr>
            <a:r>
              <a:rPr lang="de-DE" sz="2800" dirty="0" smtClean="0"/>
              <a:t>Mentor/in </a:t>
            </a:r>
            <a:r>
              <a:rPr lang="de-DE" sz="2800" dirty="0"/>
              <a:t>kann auch fachfremd sein</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1997690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59918" y="993760"/>
            <a:ext cx="11822806" cy="4893647"/>
          </a:xfrm>
          <a:prstGeom prst="rect">
            <a:avLst/>
          </a:prstGeom>
          <a:noFill/>
        </p:spPr>
        <p:txBody>
          <a:bodyPr wrap="square" rtlCol="0">
            <a:spAutoFit/>
          </a:bodyPr>
          <a:lstStyle/>
          <a:p>
            <a:r>
              <a:rPr lang="de-DE" sz="4000" b="1" dirty="0" smtClean="0"/>
              <a:t>Der </a:t>
            </a:r>
            <a:r>
              <a:rPr lang="de-DE" sz="4000" b="1" dirty="0"/>
              <a:t>Lehrberuf wird </a:t>
            </a:r>
            <a:r>
              <a:rPr lang="de-DE" sz="4000" b="1" dirty="0" smtClean="0"/>
              <a:t>unattraktiv</a:t>
            </a:r>
          </a:p>
          <a:p>
            <a:r>
              <a:rPr lang="de-DE" sz="3200" b="1" dirty="0" smtClean="0"/>
              <a:t>Übernahme in das neue Dienstrecht – Wahlmöglichkeit</a:t>
            </a:r>
          </a:p>
          <a:p>
            <a:endParaRPr lang="de-DE" sz="800" b="1" dirty="0" smtClean="0"/>
          </a:p>
          <a:p>
            <a:endParaRPr lang="de-DE" sz="800" b="1" dirty="0"/>
          </a:p>
          <a:p>
            <a:r>
              <a:rPr lang="de-DE" sz="2800" b="1" dirty="0"/>
              <a:t>In das neue </a:t>
            </a:r>
            <a:r>
              <a:rPr lang="de-DE" sz="2800" b="1"/>
              <a:t>Dienstrecht </a:t>
            </a:r>
            <a:r>
              <a:rPr lang="de-DE" sz="2800" b="1" smtClean="0"/>
              <a:t>kann/muss:</a:t>
            </a:r>
            <a:endParaRPr lang="de-DE" sz="2800" b="1" dirty="0" smtClean="0"/>
          </a:p>
          <a:p>
            <a:endParaRPr lang="de-DE" sz="2800" b="1" dirty="0"/>
          </a:p>
          <a:p>
            <a:pPr marL="457200" indent="-457200">
              <a:buBlip>
                <a:blip r:embed="rId3"/>
              </a:buBlip>
            </a:pPr>
            <a:r>
              <a:rPr lang="de-DE" sz="2800" dirty="0"/>
              <a:t>Wer vor dem SJ 2014/15 noch </a:t>
            </a:r>
            <a:r>
              <a:rPr lang="de-DE" sz="2800" b="1" dirty="0"/>
              <a:t>nicht</a:t>
            </a:r>
            <a:r>
              <a:rPr lang="de-DE" sz="2800" dirty="0"/>
              <a:t> unterrichtet hat, egal ob befristet oder unbefristet. </a:t>
            </a:r>
            <a:endParaRPr lang="de-DE" sz="2800" dirty="0" smtClean="0"/>
          </a:p>
          <a:p>
            <a:pPr marL="457200" indent="-457200">
              <a:buBlip>
                <a:blip r:embed="rId3"/>
              </a:buBlip>
            </a:pPr>
            <a:r>
              <a:rPr lang="de-DE" sz="2800" dirty="0" smtClean="0"/>
              <a:t>Neueinsteiger/innen </a:t>
            </a:r>
            <a:r>
              <a:rPr lang="de-DE" sz="2800" dirty="0"/>
              <a:t>in den SJ 2014/15 bis SJ 2018/19 können zwischen neuem oder alten Dienstrecht wählen. </a:t>
            </a:r>
            <a:endParaRPr lang="de-DE" sz="2800" dirty="0" smtClean="0"/>
          </a:p>
          <a:p>
            <a:pPr marL="457200" indent="-457200">
              <a:buBlip>
                <a:blip r:embed="rId3"/>
              </a:buBlip>
            </a:pPr>
            <a:r>
              <a:rPr lang="de-DE" sz="2800" dirty="0" smtClean="0"/>
              <a:t>Eine </a:t>
            </a:r>
            <a:r>
              <a:rPr lang="de-DE" sz="2800" dirty="0"/>
              <a:t>einmal getroffene Wahl kann nicht mehr geändert werden. </a:t>
            </a:r>
            <a:endParaRPr lang="de-DE" sz="2800" dirty="0" smtClean="0"/>
          </a:p>
          <a:p>
            <a:pPr marL="457200" indent="-457200">
              <a:buBlip>
                <a:blip r:embed="rId3"/>
              </a:buBlip>
            </a:pPr>
            <a:r>
              <a:rPr lang="de-DE" sz="2800" dirty="0" smtClean="0"/>
              <a:t>Ab </a:t>
            </a:r>
            <a:r>
              <a:rPr lang="de-DE" sz="2800" dirty="0"/>
              <a:t>SJ 2019/20 kommt jede/r Neueinsteiger/in </a:t>
            </a:r>
            <a:r>
              <a:rPr lang="de-DE" sz="2800" dirty="0" err="1"/>
              <a:t>in</a:t>
            </a:r>
            <a:r>
              <a:rPr lang="de-DE" sz="2800" dirty="0"/>
              <a:t> das neue Dienstrecht. </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1689489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4401205"/>
          </a:xfrm>
          <a:prstGeom prst="rect">
            <a:avLst/>
          </a:prstGeom>
          <a:noFill/>
        </p:spPr>
        <p:txBody>
          <a:bodyPr wrap="square" rtlCol="0">
            <a:spAutoFit/>
          </a:bodyPr>
          <a:lstStyle/>
          <a:p>
            <a:r>
              <a:rPr lang="de-DE" sz="4000" b="1" spc="-100" dirty="0" smtClean="0"/>
              <a:t>Qualität der österreichischen Schulen wird spürbar sinken</a:t>
            </a:r>
          </a:p>
          <a:p>
            <a:endParaRPr lang="de-DE" sz="800" spc="-100" dirty="0" smtClean="0"/>
          </a:p>
          <a:p>
            <a:r>
              <a:rPr lang="de-DE" sz="3200" b="1" dirty="0"/>
              <a:t>Wesentlicher Bereich </a:t>
            </a:r>
            <a:r>
              <a:rPr lang="de-DE" sz="3200" b="1" dirty="0" smtClean="0"/>
              <a:t>unberücksichtigt</a:t>
            </a:r>
          </a:p>
          <a:p>
            <a:endParaRPr lang="de-DE" sz="3200" dirty="0"/>
          </a:p>
          <a:p>
            <a:pPr marL="457200" indent="-457200">
              <a:buBlip>
                <a:blip r:embed="rId3"/>
              </a:buBlip>
            </a:pPr>
            <a:r>
              <a:rPr lang="de-DE" sz="2800" dirty="0"/>
              <a:t>Die </a:t>
            </a:r>
            <a:r>
              <a:rPr lang="de-DE" sz="2800" b="1" dirty="0" err="1"/>
              <a:t>Kindergartenpädagog</a:t>
            </a:r>
            <a:r>
              <a:rPr lang="de-DE" sz="2800" b="1" dirty="0"/>
              <a:t>/innen</a:t>
            </a:r>
            <a:r>
              <a:rPr lang="de-DE" sz="2800" dirty="0"/>
              <a:t> werden im neuen Dienstrecht nicht berücksichtigt. </a:t>
            </a:r>
            <a:r>
              <a:rPr lang="de-DE" sz="2800" dirty="0" smtClean="0"/>
              <a:t/>
            </a:r>
            <a:br>
              <a:rPr lang="de-DE" sz="2800" dirty="0" smtClean="0"/>
            </a:br>
            <a:r>
              <a:rPr lang="de-DE" sz="2800" dirty="0" smtClean="0"/>
              <a:t>Sie </a:t>
            </a:r>
            <a:r>
              <a:rPr lang="de-DE" sz="2800" dirty="0"/>
              <a:t>leisten aber mit ihrer Arbeit einen wesentlichen Beitrag für den zukünftigen Bildungserfolg der Kinder und Jugendlichen. </a:t>
            </a:r>
            <a:r>
              <a:rPr lang="de-DE" sz="2800" dirty="0" smtClean="0"/>
              <a:t/>
            </a:r>
            <a:br>
              <a:rPr lang="de-DE" sz="2800" dirty="0" smtClean="0"/>
            </a:br>
            <a:r>
              <a:rPr lang="de-DE" sz="2800" dirty="0" smtClean="0"/>
              <a:t>Sie </a:t>
            </a:r>
            <a:r>
              <a:rPr lang="de-DE" sz="2800" dirty="0"/>
              <a:t>sind ein bedeutender Bereich des Bildungssystems und müssen zukünftig gleichberechtigte Partner sein.   </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476841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5306068"/>
          </a:xfrm>
          <a:prstGeom prst="rect">
            <a:avLst/>
          </a:prstGeom>
          <a:noFill/>
        </p:spPr>
        <p:txBody>
          <a:bodyPr wrap="square" rtlCol="0">
            <a:spAutoFit/>
          </a:bodyPr>
          <a:lstStyle/>
          <a:p>
            <a:r>
              <a:rPr lang="de-DE" sz="4000" b="1" spc="-100" dirty="0" smtClean="0"/>
              <a:t>Qualität der österreichischen Schulen wird spürbar sinken</a:t>
            </a:r>
          </a:p>
          <a:p>
            <a:endParaRPr lang="de-DE" sz="800" spc="-100" dirty="0" smtClean="0"/>
          </a:p>
          <a:p>
            <a:r>
              <a:rPr lang="de-DE" sz="3200" b="1" dirty="0" smtClean="0"/>
              <a:t>Zusatzfunktionen</a:t>
            </a:r>
          </a:p>
          <a:p>
            <a:endParaRPr lang="de-DE" sz="3200" dirty="0"/>
          </a:p>
          <a:p>
            <a:pPr marL="457200" indent="-457200">
              <a:lnSpc>
                <a:spcPct val="90000"/>
              </a:lnSpc>
              <a:buBlip>
                <a:blip r:embed="rId3"/>
              </a:buBlip>
            </a:pPr>
            <a:r>
              <a:rPr lang="de-DE" sz="2800" dirty="0" smtClean="0"/>
              <a:t>Direktor/in</a:t>
            </a:r>
            <a:r>
              <a:rPr lang="de-DE" sz="2800" dirty="0"/>
              <a:t>: Lehrgang mit 90 </a:t>
            </a:r>
            <a:r>
              <a:rPr lang="de-DE" sz="2800" dirty="0" smtClean="0"/>
              <a:t>ECTS</a:t>
            </a:r>
            <a:endParaRPr lang="de-DE" sz="2800" dirty="0"/>
          </a:p>
          <a:p>
            <a:pPr marL="457200" indent="-457200">
              <a:lnSpc>
                <a:spcPct val="90000"/>
              </a:lnSpc>
              <a:buBlip>
                <a:blip r:embed="rId3"/>
              </a:buBlip>
            </a:pPr>
            <a:r>
              <a:rPr lang="de-DE" sz="2800" dirty="0" smtClean="0"/>
              <a:t>Anwesenheitspflicht </a:t>
            </a:r>
            <a:r>
              <a:rPr lang="de-DE" sz="2800" dirty="0"/>
              <a:t>an der Schule während der Unterrichtszeit</a:t>
            </a:r>
          </a:p>
          <a:p>
            <a:pPr marL="457200" indent="-457200">
              <a:lnSpc>
                <a:spcPct val="90000"/>
              </a:lnSpc>
              <a:buBlip>
                <a:blip r:embed="rId3"/>
              </a:buBlip>
            </a:pPr>
            <a:r>
              <a:rPr lang="de-DE" sz="2800" dirty="0" smtClean="0"/>
              <a:t>Abteilungsvorstand </a:t>
            </a:r>
            <a:r>
              <a:rPr lang="de-DE" sz="2800" dirty="0"/>
              <a:t>und </a:t>
            </a:r>
            <a:r>
              <a:rPr lang="de-DE" sz="2800" dirty="0" smtClean="0"/>
              <a:t>Fachvorstand: siehe Direktor/in</a:t>
            </a:r>
            <a:endParaRPr lang="de-DE" sz="2800" dirty="0"/>
          </a:p>
          <a:p>
            <a:pPr marL="457200" indent="-457200">
              <a:lnSpc>
                <a:spcPct val="90000"/>
              </a:lnSpc>
              <a:buBlip>
                <a:blip r:embed="rId3"/>
              </a:buBlip>
            </a:pPr>
            <a:r>
              <a:rPr lang="de-DE" sz="2800" dirty="0" smtClean="0"/>
              <a:t>Administrator/in</a:t>
            </a:r>
            <a:r>
              <a:rPr lang="de-DE" sz="2800" dirty="0"/>
              <a:t>: ab 8 Klassen</a:t>
            </a:r>
          </a:p>
          <a:p>
            <a:pPr marL="457200" indent="-457200">
              <a:lnSpc>
                <a:spcPct val="90000"/>
              </a:lnSpc>
              <a:buBlip>
                <a:blip r:embed="rId3"/>
              </a:buBlip>
            </a:pPr>
            <a:r>
              <a:rPr lang="de-DE" sz="2800" dirty="0" smtClean="0"/>
              <a:t>Mentor/in</a:t>
            </a:r>
            <a:r>
              <a:rPr lang="de-DE" sz="2800" dirty="0"/>
              <a:t>: </a:t>
            </a:r>
            <a:r>
              <a:rPr lang="de-DE" sz="2800" dirty="0" smtClean="0"/>
              <a:t/>
            </a:r>
            <a:br>
              <a:rPr lang="de-DE" sz="2800" dirty="0" smtClean="0"/>
            </a:br>
            <a:r>
              <a:rPr lang="de-DE" sz="2800" dirty="0" smtClean="0"/>
              <a:t>Lehrgang </a:t>
            </a:r>
            <a:r>
              <a:rPr lang="de-DE" sz="2800" dirty="0"/>
              <a:t>mit 60 ECTS (2 Semester Vollstudium) </a:t>
            </a:r>
            <a:r>
              <a:rPr lang="de-DE" sz="2800" dirty="0" smtClean="0"/>
              <a:t>erforderlich</a:t>
            </a:r>
            <a:br>
              <a:rPr lang="de-DE" sz="2800" dirty="0" smtClean="0"/>
            </a:br>
            <a:r>
              <a:rPr lang="de-DE" sz="2800" dirty="0" smtClean="0"/>
              <a:t>Betreuung </a:t>
            </a:r>
            <a:r>
              <a:rPr lang="de-DE" sz="2800" dirty="0"/>
              <a:t>von bis zu 3 Personen in der </a:t>
            </a:r>
            <a:r>
              <a:rPr lang="de-DE" sz="2800" dirty="0" smtClean="0"/>
              <a:t>Induktionsphase</a:t>
            </a:r>
            <a:br>
              <a:rPr lang="de-DE" sz="2800" dirty="0" smtClean="0"/>
            </a:br>
            <a:r>
              <a:rPr lang="de-DE" sz="2800" dirty="0" smtClean="0"/>
              <a:t>Zulage</a:t>
            </a:r>
            <a:r>
              <a:rPr lang="de-DE" sz="2800" dirty="0"/>
              <a:t>: € 90,-- (für 1 Person); € 120,-- (für 2 Personen</a:t>
            </a:r>
            <a:r>
              <a:rPr lang="de-DE" sz="2800" dirty="0" smtClean="0"/>
              <a:t>); € </a:t>
            </a:r>
            <a:r>
              <a:rPr lang="de-DE" sz="2800" dirty="0"/>
              <a:t>150,-- (für 3 Personen ) 14 x pro </a:t>
            </a:r>
            <a:r>
              <a:rPr lang="de-DE" sz="2800" dirty="0" smtClean="0"/>
              <a:t>Jahr</a:t>
            </a:r>
            <a:endParaRPr lang="de-DE" sz="2800" dirty="0"/>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2875502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4530471"/>
          </a:xfrm>
          <a:prstGeom prst="rect">
            <a:avLst/>
          </a:prstGeom>
          <a:noFill/>
        </p:spPr>
        <p:txBody>
          <a:bodyPr wrap="square" rtlCol="0">
            <a:spAutoFit/>
          </a:bodyPr>
          <a:lstStyle/>
          <a:p>
            <a:r>
              <a:rPr lang="de-DE" sz="4000" b="1" spc="-100" dirty="0" smtClean="0"/>
              <a:t>Qualität der österreichischen Schulen wird spürbar sinken</a:t>
            </a:r>
          </a:p>
          <a:p>
            <a:endParaRPr lang="de-DE" sz="800" spc="-100" dirty="0" smtClean="0"/>
          </a:p>
          <a:p>
            <a:r>
              <a:rPr lang="de-DE" sz="3200" b="1" dirty="0" smtClean="0"/>
              <a:t>…. Und mehr ….</a:t>
            </a:r>
          </a:p>
          <a:p>
            <a:endParaRPr lang="de-DE" sz="3200" dirty="0"/>
          </a:p>
          <a:p>
            <a:pPr marL="457200" indent="-457200">
              <a:lnSpc>
                <a:spcPct val="90000"/>
              </a:lnSpc>
              <a:buBlip>
                <a:blip r:embed="rId3"/>
              </a:buBlip>
            </a:pPr>
            <a:r>
              <a:rPr lang="de-AT" sz="2800" dirty="0"/>
              <a:t>Ist jemand </a:t>
            </a:r>
            <a:r>
              <a:rPr lang="de-AT" sz="2800" dirty="0" smtClean="0"/>
              <a:t>im Ausmaß von 2 Stunden KV </a:t>
            </a:r>
            <a:r>
              <a:rPr lang="de-AT" sz="2800" dirty="0"/>
              <a:t>und </a:t>
            </a:r>
            <a:r>
              <a:rPr lang="de-AT" sz="2800" dirty="0" smtClean="0"/>
              <a:t>Mentor/in usw., müssen  </a:t>
            </a:r>
            <a:r>
              <a:rPr lang="de-AT" sz="2800" dirty="0"/>
              <a:t>keine zusätzlichen „Eltern-Schüler-Beratungsstunden</a:t>
            </a:r>
            <a:r>
              <a:rPr lang="de-AT" sz="2800" dirty="0" smtClean="0"/>
              <a:t>“ gemacht werden</a:t>
            </a:r>
            <a:endParaRPr lang="de-AT" sz="2800" dirty="0"/>
          </a:p>
          <a:p>
            <a:pPr marL="457200" indent="-457200">
              <a:lnSpc>
                <a:spcPct val="90000"/>
              </a:lnSpc>
              <a:buBlip>
                <a:blip r:embed="rId3"/>
              </a:buBlip>
            </a:pPr>
            <a:r>
              <a:rPr lang="de-AT" sz="2800" dirty="0"/>
              <a:t>Definition von „Eltern-Schüler-Beratung“ fehlt. </a:t>
            </a:r>
          </a:p>
          <a:p>
            <a:pPr marL="457200" indent="-457200">
              <a:lnSpc>
                <a:spcPct val="90000"/>
              </a:lnSpc>
              <a:buBlip>
                <a:blip r:embed="rId3"/>
              </a:buBlip>
            </a:pPr>
            <a:r>
              <a:rPr lang="de-AT" sz="2800" dirty="0"/>
              <a:t>15 Stunden institutioneller Fortbildung pro Schuljahr außerhalb der Unterrichtszeit</a:t>
            </a:r>
          </a:p>
          <a:p>
            <a:pPr marL="457200" indent="-457200">
              <a:lnSpc>
                <a:spcPct val="90000"/>
              </a:lnSpc>
              <a:buBlip>
                <a:blip r:embed="rId3"/>
              </a:buBlip>
            </a:pPr>
            <a:r>
              <a:rPr lang="de-AT" sz="2800" dirty="0" smtClean="0"/>
              <a:t>Urlaub </a:t>
            </a:r>
            <a:r>
              <a:rPr lang="de-AT" sz="2800" dirty="0"/>
              <a:t>in den Hauptferien erst „nach Abwicklung der Schlussgeschäfte“</a:t>
            </a:r>
          </a:p>
          <a:p>
            <a:pPr marL="457200" indent="-457200">
              <a:lnSpc>
                <a:spcPct val="90000"/>
              </a:lnSpc>
              <a:buBlip>
                <a:blip r:embed="rId3"/>
              </a:buBlip>
            </a:pPr>
            <a:r>
              <a:rPr lang="de-AT" sz="2800" dirty="0"/>
              <a:t>Kein Urlaub in der letzten </a:t>
            </a:r>
            <a:r>
              <a:rPr lang="de-AT" sz="2800" dirty="0" smtClean="0"/>
              <a:t>Ferienwoche</a:t>
            </a:r>
            <a:endParaRPr lang="de-DE" sz="2800" dirty="0"/>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28070348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4278094"/>
          </a:xfrm>
          <a:prstGeom prst="rect">
            <a:avLst/>
          </a:prstGeom>
          <a:noFill/>
        </p:spPr>
        <p:txBody>
          <a:bodyPr wrap="square" rtlCol="0">
            <a:spAutoFit/>
          </a:bodyPr>
          <a:lstStyle/>
          <a:p>
            <a:r>
              <a:rPr lang="de-DE" sz="4000" b="1" spc="-100" dirty="0" smtClean="0"/>
              <a:t>Das neue Dienstrecht ist ein Sparpaket</a:t>
            </a:r>
          </a:p>
          <a:p>
            <a:endParaRPr lang="de-DE" sz="4000" b="1" spc="-100" dirty="0"/>
          </a:p>
          <a:p>
            <a:r>
              <a:rPr lang="de-DE" sz="3200" dirty="0"/>
              <a:t>Die obigen Ausführungen entsprechen den wesentlichen Eckpunkten des neuen Dienstrechtes. Sie verdeutlichen, dass der Regierung nicht die Verbesserung der pädagogischen Situation für die </a:t>
            </a:r>
            <a:r>
              <a:rPr lang="de-DE" sz="3200" dirty="0" smtClean="0"/>
              <a:t>Lehrer/innen, die Schüler/innen </a:t>
            </a:r>
            <a:r>
              <a:rPr lang="de-DE" sz="3200" dirty="0"/>
              <a:t>und die Eltern an den Schulen am Herzen liegt, sondern ihr die Reduzierung der Investitionen in das österreichische Bildungswesen wichtiger ist. </a:t>
            </a:r>
          </a:p>
        </p:txBody>
      </p:sp>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11153882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1815882"/>
          </a:xfrm>
          <a:prstGeom prst="rect">
            <a:avLst/>
          </a:prstGeom>
          <a:noFill/>
        </p:spPr>
        <p:txBody>
          <a:bodyPr wrap="square" rtlCol="0">
            <a:spAutoFit/>
          </a:bodyPr>
          <a:lstStyle/>
          <a:p>
            <a:r>
              <a:rPr lang="de-DE" sz="3200" b="1" dirty="0" smtClean="0"/>
              <a:t>Weniger </a:t>
            </a:r>
            <a:r>
              <a:rPr lang="de-DE" sz="3200" b="1" dirty="0"/>
              <a:t>Zeit für Vor- und Nachbereitung und Individualisierung des </a:t>
            </a:r>
            <a:r>
              <a:rPr lang="de-DE" sz="3200" b="1" dirty="0" smtClean="0"/>
              <a:t>Unterrichts – Überlastung ist vorprogrammiert</a:t>
            </a:r>
            <a:endParaRPr lang="de-DE" sz="3200" b="1" dirty="0"/>
          </a:p>
          <a:p>
            <a:pPr marL="457200" indent="-457200">
              <a:lnSpc>
                <a:spcPct val="150000"/>
              </a:lnSpc>
              <a:buBlip>
                <a:blip r:embed="rId3"/>
              </a:buBlip>
            </a:pPr>
            <a:r>
              <a:rPr lang="de-DE" sz="3200" dirty="0" smtClean="0"/>
              <a:t> Mehr Unterricht und mehr (unbezahlte) Zusatzaufgaben </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pic>
        <p:nvPicPr>
          <p:cNvPr id="2" name="Grafik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12135" y="2967982"/>
            <a:ext cx="5469752" cy="3890018"/>
          </a:xfrm>
          <a:prstGeom prst="rect">
            <a:avLst/>
          </a:prstGeom>
        </p:spPr>
      </p:pic>
      <mc:AlternateContent xmlns:mc="http://schemas.openxmlformats.org/markup-compatibility/2006" xmlns:p14="http://schemas.microsoft.com/office/powerpoint/2010/main">
        <mc:Choice Requires="p14">
          <p:contentPart p14:bwMode="auto" r:id="rId6">
            <p14:nvContentPartPr>
              <p14:cNvPr id="3" name="Freihand 2"/>
              <p14:cNvContentPartPr/>
              <p14:nvPr/>
            </p14:nvContentPartPr>
            <p14:xfrm>
              <a:off x="5568480" y="4283640"/>
              <a:ext cx="1145880" cy="1126440"/>
            </p14:xfrm>
          </p:contentPart>
        </mc:Choice>
        <mc:Fallback xmlns="">
          <p:pic>
            <p:nvPicPr>
              <p:cNvPr id="3" name="Freihand 2"/>
              <p:cNvPicPr/>
              <p:nvPr/>
            </p:nvPicPr>
            <p:blipFill>
              <a:blip r:embed="rId7"/>
              <a:stretch>
                <a:fillRect/>
              </a:stretch>
            </p:blipFill>
            <p:spPr>
              <a:xfrm>
                <a:off x="5559120" y="4274280"/>
                <a:ext cx="1164600" cy="1145160"/>
              </a:xfrm>
              <a:prstGeom prst="rect">
                <a:avLst/>
              </a:prstGeom>
            </p:spPr>
          </p:pic>
        </mc:Fallback>
      </mc:AlternateContent>
      <p:pic>
        <p:nvPicPr>
          <p:cNvPr id="6" name="Grafik 5">
            <a:hlinkClick r:id="rId8" action="ppaction://hlinksldjump"/>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319658" y="4912991"/>
            <a:ext cx="1016754" cy="1525131"/>
          </a:xfrm>
          <a:prstGeom prst="rect">
            <a:avLst/>
          </a:prstGeom>
        </p:spPr>
      </p:pic>
    </p:spTree>
    <p:extLst>
      <p:ext uri="{BB962C8B-B14F-4D97-AF65-F5344CB8AC3E}">
        <p14:creationId xmlns:p14="http://schemas.microsoft.com/office/powerpoint/2010/main" val="2119020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378941" y="1911177"/>
            <a:ext cx="11335263" cy="4124206"/>
          </a:xfrm>
          <a:prstGeom prst="rect">
            <a:avLst/>
          </a:prstGeom>
          <a:noFill/>
        </p:spPr>
        <p:txBody>
          <a:bodyPr wrap="square" rtlCol="0">
            <a:spAutoFit/>
          </a:bodyPr>
          <a:lstStyle/>
          <a:p>
            <a:r>
              <a:rPr lang="de-DE" sz="5400" b="1" dirty="0"/>
              <a:t>Betroffen ist die gesamte Gesellschaft! </a:t>
            </a:r>
            <a:endParaRPr lang="de-DE" sz="5400" dirty="0"/>
          </a:p>
          <a:p>
            <a:endParaRPr lang="de-DE" sz="2800" dirty="0" smtClean="0"/>
          </a:p>
          <a:p>
            <a:r>
              <a:rPr lang="de-DE" sz="3600" dirty="0" smtClean="0"/>
              <a:t>Das </a:t>
            </a:r>
            <a:r>
              <a:rPr lang="de-DE" sz="3600" dirty="0"/>
              <a:t>neue Dienstrecht für Lehrer/innen wird zu deutlichen Qualitätseinbußen im öffentlichen Schulwesen führen. </a:t>
            </a:r>
            <a:endParaRPr lang="de-DE" sz="3600" dirty="0" smtClean="0"/>
          </a:p>
          <a:p>
            <a:r>
              <a:rPr lang="de-DE" sz="3600" dirty="0" smtClean="0"/>
              <a:t>Trotzdem </a:t>
            </a:r>
            <a:r>
              <a:rPr lang="de-DE" sz="3600" dirty="0"/>
              <a:t>wird es, wenn es nach dem Willen der jetzigen </a:t>
            </a:r>
            <a:r>
              <a:rPr lang="de-DE" sz="3600" dirty="0" err="1" smtClean="0"/>
              <a:t>Koalitionsverhandler</a:t>
            </a:r>
            <a:r>
              <a:rPr lang="de-DE" sz="3600" dirty="0" smtClean="0"/>
              <a:t>  </a:t>
            </a:r>
            <a:r>
              <a:rPr lang="de-DE" sz="3600" dirty="0"/>
              <a:t>geht, am 17. 12. 2013 im Nationalrat beschlossen werden</a:t>
            </a:r>
            <a:r>
              <a:rPr lang="de-DE" sz="3600" dirty="0" smtClean="0"/>
              <a:t>.</a:t>
            </a:r>
            <a:endParaRPr lang="de-DE" sz="3600" dirty="0"/>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13331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0033" y="2343411"/>
            <a:ext cx="6337788" cy="4514589"/>
          </a:xfrm>
          <a:prstGeom prst="rect">
            <a:avLst/>
          </a:prstGeom>
        </p:spPr>
      </p:pic>
      <p:sp>
        <p:nvSpPr>
          <p:cNvPr id="4" name="Textfeld 3"/>
          <p:cNvSpPr txBox="1"/>
          <p:nvPr/>
        </p:nvSpPr>
        <p:spPr>
          <a:xfrm>
            <a:off x="193183" y="1225689"/>
            <a:ext cx="11822806" cy="1815882"/>
          </a:xfrm>
          <a:prstGeom prst="rect">
            <a:avLst/>
          </a:prstGeom>
          <a:noFill/>
        </p:spPr>
        <p:txBody>
          <a:bodyPr wrap="square" rtlCol="0">
            <a:spAutoFit/>
          </a:bodyPr>
          <a:lstStyle/>
          <a:p>
            <a:r>
              <a:rPr lang="de-DE" sz="3200" b="1" dirty="0" smtClean="0"/>
              <a:t>Weniger </a:t>
            </a:r>
            <a:r>
              <a:rPr lang="de-DE" sz="3200" b="1" dirty="0"/>
              <a:t>Zeit für Vor- und Nachbereitung und Individualisierung des </a:t>
            </a:r>
            <a:r>
              <a:rPr lang="de-DE" sz="3200" b="1" dirty="0" smtClean="0"/>
              <a:t>Unterrichts – Überlastung ist vorprogrammiert</a:t>
            </a:r>
            <a:endParaRPr lang="de-DE" sz="3200" b="1" dirty="0"/>
          </a:p>
          <a:p>
            <a:pPr marL="457200" indent="-457200">
              <a:lnSpc>
                <a:spcPct val="150000"/>
              </a:lnSpc>
              <a:buBlip>
                <a:blip r:embed="rId4"/>
              </a:buBlip>
            </a:pPr>
            <a:r>
              <a:rPr lang="de-DE" sz="3200" dirty="0" smtClean="0"/>
              <a:t>Immer mehr Teilbeschäftigung</a:t>
            </a:r>
          </a:p>
        </p:txBody>
      </p:sp>
      <p:pic>
        <p:nvPicPr>
          <p:cNvPr id="5" name="Grafi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pic>
        <p:nvPicPr>
          <p:cNvPr id="3" name="Grafik 2">
            <a:hlinkClick r:id="rId6" action="ppaction://hlinksldjump"/>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836983" y="4140160"/>
            <a:ext cx="1619250" cy="1619250"/>
          </a:xfrm>
          <a:prstGeom prst="rect">
            <a:avLst/>
          </a:prstGeom>
        </p:spPr>
      </p:pic>
    </p:spTree>
    <p:extLst>
      <p:ext uri="{BB962C8B-B14F-4D97-AF65-F5344CB8AC3E}">
        <p14:creationId xmlns:p14="http://schemas.microsoft.com/office/powerpoint/2010/main" val="1858702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3519" y="864972"/>
            <a:ext cx="11835684" cy="1325563"/>
          </a:xfrm>
        </p:spPr>
        <p:txBody>
          <a:bodyPr vert="horz" wrap="square" lIns="91440" tIns="45720" rIns="91440" bIns="45720" numCol="1" rtlCol="0" anchor="ctr" anchorCtr="0" compatLnSpc="1">
            <a:prstTxWarp prst="textNoShape">
              <a:avLst/>
            </a:prstTxWarp>
            <a:normAutofit/>
          </a:bodyPr>
          <a:lstStyle/>
          <a:p>
            <a:pPr>
              <a:defRPr/>
            </a:pPr>
            <a:r>
              <a:rPr lang="de-DE" sz="2800" dirty="0">
                <a:latin typeface="Verdana" panose="020B0604030504040204" pitchFamily="34" charset="0"/>
                <a:ea typeface="Verdana" panose="020B0604030504040204" pitchFamily="34" charset="0"/>
                <a:cs typeface="Verdana" panose="020B0604030504040204" pitchFamily="34" charset="0"/>
              </a:rPr>
              <a:t>Deutsch-Englisch-Lehrer/in 22 </a:t>
            </a:r>
            <a:r>
              <a:rPr lang="de-DE" sz="2800" dirty="0" err="1">
                <a:latin typeface="Verdana" panose="020B0604030504040204" pitchFamily="34" charset="0"/>
                <a:ea typeface="Verdana" panose="020B0604030504040204" pitchFamily="34" charset="0"/>
                <a:cs typeface="Verdana" panose="020B0604030504040204" pitchFamily="34" charset="0"/>
              </a:rPr>
              <a:t>WSt</a:t>
            </a:r>
            <a:r>
              <a:rPr lang="de-DE" sz="2800" dirty="0">
                <a:latin typeface="Verdana" panose="020B0604030504040204" pitchFamily="34" charset="0"/>
                <a:ea typeface="Verdana" panose="020B0604030504040204" pitchFamily="34" charset="0"/>
                <a:cs typeface="Verdana" panose="020B0604030504040204" pitchFamily="34" charset="0"/>
              </a:rPr>
              <a:t> Unterricht, KV, 1 </a:t>
            </a:r>
            <a:r>
              <a:rPr lang="de-DE" sz="2800" dirty="0" err="1">
                <a:latin typeface="Verdana" panose="020B0604030504040204" pitchFamily="34" charset="0"/>
                <a:ea typeface="Verdana" panose="020B0604030504040204" pitchFamily="34" charset="0"/>
                <a:cs typeface="Verdana" panose="020B0604030504040204" pitchFamily="34" charset="0"/>
              </a:rPr>
              <a:t>WSt</a:t>
            </a:r>
            <a:r>
              <a:rPr lang="de-DE" sz="2800" dirty="0">
                <a:latin typeface="Verdana" panose="020B0604030504040204" pitchFamily="34" charset="0"/>
                <a:ea typeface="Verdana" panose="020B0604030504040204" pitchFamily="34" charset="0"/>
                <a:cs typeface="Verdana" panose="020B0604030504040204" pitchFamily="34" charset="0"/>
              </a:rPr>
              <a:t> Lernbegleitung</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482681546"/>
              </p:ext>
            </p:extLst>
          </p:nvPr>
        </p:nvGraphicFramePr>
        <p:xfrm>
          <a:off x="3422739" y="1640089"/>
          <a:ext cx="749935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Foliennummernplatzhalter 4"/>
          <p:cNvSpPr>
            <a:spLocks noGrp="1"/>
          </p:cNvSpPr>
          <p:nvPr>
            <p:ph type="sldNum" sz="quarter" idx="12"/>
          </p:nvPr>
        </p:nvSpPr>
        <p:spPr/>
        <p:txBody>
          <a:bodyPr/>
          <a:lstStyle>
            <a:lvl1pPr>
              <a:defRPr>
                <a:solidFill>
                  <a:schemeClr val="tx1"/>
                </a:solidFill>
                <a:latin typeface="Gill Sans MT" panose="020B0502020104020203" pitchFamily="34" charset="0"/>
                <a:cs typeface="Arial" panose="020B0604020202020204" pitchFamily="34" charset="0"/>
              </a:defRPr>
            </a:lvl1pPr>
            <a:lvl2pPr marL="742950" indent="-285750">
              <a:defRPr>
                <a:solidFill>
                  <a:schemeClr val="tx1"/>
                </a:solidFill>
                <a:latin typeface="Gill Sans MT" panose="020B0502020104020203" pitchFamily="34" charset="0"/>
                <a:cs typeface="Arial" panose="020B0604020202020204" pitchFamily="34" charset="0"/>
              </a:defRPr>
            </a:lvl2pPr>
            <a:lvl3pPr marL="1143000" indent="-228600">
              <a:defRPr>
                <a:solidFill>
                  <a:schemeClr val="tx1"/>
                </a:solidFill>
                <a:latin typeface="Gill Sans MT" panose="020B0502020104020203" pitchFamily="34" charset="0"/>
                <a:cs typeface="Arial" panose="020B0604020202020204" pitchFamily="34" charset="0"/>
              </a:defRPr>
            </a:lvl3pPr>
            <a:lvl4pPr marL="1600200" indent="-228600">
              <a:defRPr>
                <a:solidFill>
                  <a:schemeClr val="tx1"/>
                </a:solidFill>
                <a:latin typeface="Gill Sans MT" panose="020B0502020104020203" pitchFamily="34" charset="0"/>
                <a:cs typeface="Arial" panose="020B0604020202020204" pitchFamily="34" charset="0"/>
              </a:defRPr>
            </a:lvl4pPr>
            <a:lvl5pPr marL="2057400" indent="-228600">
              <a:defRPr>
                <a:solidFill>
                  <a:schemeClr val="tx1"/>
                </a:solidFill>
                <a:latin typeface="Gill Sans MT" panose="020B0502020104020203" pitchFamily="34" charset="0"/>
                <a:cs typeface="Arial" panose="020B0604020202020204" pitchFamily="34" charset="0"/>
              </a:defRPr>
            </a:lvl5pPr>
            <a:lvl6pPr marL="25146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fld id="{5138FEAD-9DD2-4B48-9DC2-76194F861213}" type="slidenum">
              <a:rPr lang="de-DE">
                <a:solidFill>
                  <a:srgbClr val="B5A788"/>
                </a:solidFill>
              </a:rPr>
              <a:pPr/>
              <a:t>21</a:t>
            </a:fld>
            <a:endParaRPr lang="de-DE">
              <a:solidFill>
                <a:srgbClr val="B5A788"/>
              </a:solidFill>
            </a:endParaRPr>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7816695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9259" y="584066"/>
            <a:ext cx="10515600" cy="1325563"/>
          </a:xfrm>
        </p:spPr>
        <p:txBody>
          <a:bodyPr>
            <a:normAutofit/>
          </a:bodyPr>
          <a:lstStyle/>
          <a:p>
            <a:pPr>
              <a:defRPr/>
            </a:pPr>
            <a:r>
              <a:rPr lang="de-DE" sz="2800" dirty="0">
                <a:latin typeface="Verdana" panose="020B0604030504040204" pitchFamily="34" charset="0"/>
                <a:ea typeface="Verdana" panose="020B0604030504040204" pitchFamily="34" charset="0"/>
                <a:cs typeface="Verdana" panose="020B0604030504040204" pitchFamily="34" charset="0"/>
              </a:rPr>
              <a:t>Wirtschaftspädagoge/in - 24 </a:t>
            </a:r>
            <a:r>
              <a:rPr lang="de-DE" sz="2800" dirty="0" err="1">
                <a:latin typeface="Verdana" panose="020B0604030504040204" pitchFamily="34" charset="0"/>
                <a:ea typeface="Verdana" panose="020B0604030504040204" pitchFamily="34" charset="0"/>
                <a:cs typeface="Verdana" panose="020B0604030504040204" pitchFamily="34" charset="0"/>
              </a:rPr>
              <a:t>WSt</a:t>
            </a:r>
            <a:endParaRPr lang="de-DE" sz="2800"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459347981"/>
              </p:ext>
            </p:extLst>
          </p:nvPr>
        </p:nvGraphicFramePr>
        <p:xfrm>
          <a:off x="2984857" y="1732690"/>
          <a:ext cx="749935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Foliennummernplatzhalter 4"/>
          <p:cNvSpPr>
            <a:spLocks noGrp="1"/>
          </p:cNvSpPr>
          <p:nvPr>
            <p:ph type="sldNum" sz="quarter" idx="12"/>
          </p:nvPr>
        </p:nvSpPr>
        <p:spPr/>
        <p:txBody>
          <a:bodyPr/>
          <a:lstStyle>
            <a:lvl1pPr>
              <a:defRPr>
                <a:solidFill>
                  <a:schemeClr val="tx1"/>
                </a:solidFill>
                <a:latin typeface="Gill Sans MT" panose="020B0502020104020203" pitchFamily="34" charset="0"/>
                <a:cs typeface="Arial" panose="020B0604020202020204" pitchFamily="34" charset="0"/>
              </a:defRPr>
            </a:lvl1pPr>
            <a:lvl2pPr marL="742950" indent="-285750">
              <a:defRPr>
                <a:solidFill>
                  <a:schemeClr val="tx1"/>
                </a:solidFill>
                <a:latin typeface="Gill Sans MT" panose="020B0502020104020203" pitchFamily="34" charset="0"/>
                <a:cs typeface="Arial" panose="020B0604020202020204" pitchFamily="34" charset="0"/>
              </a:defRPr>
            </a:lvl2pPr>
            <a:lvl3pPr marL="1143000" indent="-228600">
              <a:defRPr>
                <a:solidFill>
                  <a:schemeClr val="tx1"/>
                </a:solidFill>
                <a:latin typeface="Gill Sans MT" panose="020B0502020104020203" pitchFamily="34" charset="0"/>
                <a:cs typeface="Arial" panose="020B0604020202020204" pitchFamily="34" charset="0"/>
              </a:defRPr>
            </a:lvl3pPr>
            <a:lvl4pPr marL="1600200" indent="-228600">
              <a:defRPr>
                <a:solidFill>
                  <a:schemeClr val="tx1"/>
                </a:solidFill>
                <a:latin typeface="Gill Sans MT" panose="020B0502020104020203" pitchFamily="34" charset="0"/>
                <a:cs typeface="Arial" panose="020B0604020202020204" pitchFamily="34" charset="0"/>
              </a:defRPr>
            </a:lvl4pPr>
            <a:lvl5pPr marL="2057400" indent="-228600">
              <a:defRPr>
                <a:solidFill>
                  <a:schemeClr val="tx1"/>
                </a:solidFill>
                <a:latin typeface="Gill Sans MT" panose="020B0502020104020203" pitchFamily="34" charset="0"/>
                <a:cs typeface="Arial" panose="020B0604020202020204" pitchFamily="34" charset="0"/>
              </a:defRPr>
            </a:lvl5pPr>
            <a:lvl6pPr marL="25146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fld id="{11990EA2-E14D-402D-AD01-13B64CF231BC}" type="slidenum">
              <a:rPr lang="de-DE">
                <a:solidFill>
                  <a:srgbClr val="B5A788"/>
                </a:solidFill>
              </a:rPr>
              <a:pPr/>
              <a:t>22</a:t>
            </a:fld>
            <a:endParaRPr lang="de-DE">
              <a:solidFill>
                <a:srgbClr val="B5A788"/>
              </a:solidFill>
            </a:endParaRPr>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1088921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1834" y="864972"/>
            <a:ext cx="10515600" cy="1325563"/>
          </a:xfrm>
        </p:spPr>
        <p:txBody>
          <a:bodyPr/>
          <a:lstStyle/>
          <a:p>
            <a:pPr>
              <a:defRPr/>
            </a:pPr>
            <a:r>
              <a:rPr lang="de-DE" sz="2800" dirty="0">
                <a:latin typeface="Verdana" panose="020B0604030504040204" pitchFamily="34" charset="0"/>
                <a:ea typeface="Verdana" panose="020B0604030504040204" pitchFamily="34" charset="0"/>
                <a:cs typeface="Verdana" panose="020B0604030504040204" pitchFamily="34" charset="0"/>
              </a:rPr>
              <a:t>HTL Fachtheoretiker/in – 6 Jahre Sondervertrag, 22 + 2 </a:t>
            </a:r>
            <a:r>
              <a:rPr lang="de-DE" sz="2800" dirty="0" err="1">
                <a:latin typeface="Verdana" panose="020B0604030504040204" pitchFamily="34" charset="0"/>
                <a:ea typeface="Verdana" panose="020B0604030504040204" pitchFamily="34" charset="0"/>
                <a:cs typeface="Verdana" panose="020B0604030504040204" pitchFamily="34" charset="0"/>
              </a:rPr>
              <a:t>WSt</a:t>
            </a:r>
            <a:r>
              <a:rPr lang="de-DE" sz="2800" dirty="0">
                <a:latin typeface="Verdana" panose="020B0604030504040204" pitchFamily="34" charset="0"/>
                <a:ea typeface="Verdana" panose="020B0604030504040204" pitchFamily="34" charset="0"/>
                <a:cs typeface="Verdana" panose="020B0604030504040204" pitchFamily="34" charset="0"/>
              </a:rPr>
              <a:t> (Unterrichtsverpflichtung)</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62279937"/>
              </p:ext>
            </p:extLst>
          </p:nvPr>
        </p:nvGraphicFramePr>
        <p:xfrm>
          <a:off x="3490174" y="2305318"/>
          <a:ext cx="6968275" cy="3943082"/>
        </p:xfrm>
        <a:graphic>
          <a:graphicData uri="http://schemas.openxmlformats.org/drawingml/2006/chart">
            <c:chart xmlns:c="http://schemas.openxmlformats.org/drawingml/2006/chart" xmlns:r="http://schemas.openxmlformats.org/officeDocument/2006/relationships" r:id="rId2"/>
          </a:graphicData>
        </a:graphic>
      </p:graphicFrame>
      <p:sp>
        <p:nvSpPr>
          <p:cNvPr id="5" name="Foliennummernplatzhalter 4"/>
          <p:cNvSpPr>
            <a:spLocks noGrp="1"/>
          </p:cNvSpPr>
          <p:nvPr>
            <p:ph type="sldNum" sz="quarter" idx="12"/>
          </p:nvPr>
        </p:nvSpPr>
        <p:spPr/>
        <p:txBody>
          <a:bodyPr/>
          <a:lstStyle>
            <a:lvl1pPr>
              <a:defRPr>
                <a:solidFill>
                  <a:schemeClr val="tx1"/>
                </a:solidFill>
                <a:latin typeface="Gill Sans MT" panose="020B0502020104020203" pitchFamily="34" charset="0"/>
                <a:cs typeface="Arial" panose="020B0604020202020204" pitchFamily="34" charset="0"/>
              </a:defRPr>
            </a:lvl1pPr>
            <a:lvl2pPr marL="742950" indent="-285750">
              <a:defRPr>
                <a:solidFill>
                  <a:schemeClr val="tx1"/>
                </a:solidFill>
                <a:latin typeface="Gill Sans MT" panose="020B0502020104020203" pitchFamily="34" charset="0"/>
                <a:cs typeface="Arial" panose="020B0604020202020204" pitchFamily="34" charset="0"/>
              </a:defRPr>
            </a:lvl2pPr>
            <a:lvl3pPr marL="1143000" indent="-228600">
              <a:defRPr>
                <a:solidFill>
                  <a:schemeClr val="tx1"/>
                </a:solidFill>
                <a:latin typeface="Gill Sans MT" panose="020B0502020104020203" pitchFamily="34" charset="0"/>
                <a:cs typeface="Arial" panose="020B0604020202020204" pitchFamily="34" charset="0"/>
              </a:defRPr>
            </a:lvl3pPr>
            <a:lvl4pPr marL="1600200" indent="-228600">
              <a:defRPr>
                <a:solidFill>
                  <a:schemeClr val="tx1"/>
                </a:solidFill>
                <a:latin typeface="Gill Sans MT" panose="020B0502020104020203" pitchFamily="34" charset="0"/>
                <a:cs typeface="Arial" panose="020B0604020202020204" pitchFamily="34" charset="0"/>
              </a:defRPr>
            </a:lvl4pPr>
            <a:lvl5pPr marL="2057400" indent="-228600">
              <a:defRPr>
                <a:solidFill>
                  <a:schemeClr val="tx1"/>
                </a:solidFill>
                <a:latin typeface="Gill Sans MT" panose="020B0502020104020203" pitchFamily="34" charset="0"/>
                <a:cs typeface="Arial" panose="020B0604020202020204" pitchFamily="34" charset="0"/>
              </a:defRPr>
            </a:lvl5pPr>
            <a:lvl6pPr marL="25146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fld id="{E107639E-D243-464A-87AA-6D2B346D3186}" type="slidenum">
              <a:rPr lang="de-DE">
                <a:solidFill>
                  <a:srgbClr val="B5A788"/>
                </a:solidFill>
              </a:rPr>
              <a:pPr/>
              <a:t>23</a:t>
            </a:fld>
            <a:endParaRPr lang="de-DE">
              <a:solidFill>
                <a:srgbClr val="B5A788"/>
              </a:solidFill>
            </a:endParaRPr>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21689710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0470" y="864972"/>
            <a:ext cx="10515600" cy="1325563"/>
          </a:xfrm>
        </p:spPr>
        <p:txBody>
          <a:bodyPr>
            <a:normAutofit/>
          </a:bodyPr>
          <a:lstStyle/>
          <a:p>
            <a:pPr>
              <a:defRPr/>
            </a:pPr>
            <a:r>
              <a:rPr lang="de-DE" sz="2800" dirty="0">
                <a:latin typeface="Verdana" panose="020B0604030504040204" pitchFamily="34" charset="0"/>
                <a:ea typeface="Verdana" panose="020B0604030504040204" pitchFamily="34" charset="0"/>
                <a:cs typeface="Verdana" panose="020B0604030504040204" pitchFamily="34" charset="0"/>
              </a:rPr>
              <a:t>Fachpraxis – Berufseinstieg mit 35 Jahren, 24 </a:t>
            </a:r>
            <a:r>
              <a:rPr lang="de-DE" sz="2800" dirty="0" err="1">
                <a:latin typeface="Verdana" panose="020B0604030504040204" pitchFamily="34" charset="0"/>
                <a:ea typeface="Verdana" panose="020B0604030504040204" pitchFamily="34" charset="0"/>
                <a:cs typeface="Verdana" panose="020B0604030504040204" pitchFamily="34" charset="0"/>
              </a:rPr>
              <a:t>WSt</a:t>
            </a:r>
            <a:r>
              <a:rPr lang="de-DE" sz="2800" dirty="0">
                <a:latin typeface="Verdana" panose="020B0604030504040204" pitchFamily="34" charset="0"/>
                <a:ea typeface="Verdana" panose="020B0604030504040204" pitchFamily="34" charset="0"/>
                <a:cs typeface="Verdana" panose="020B0604030504040204" pitchFamily="34" charset="0"/>
              </a:rPr>
              <a:t> (Unterrichtsverpflichtung)</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400494101"/>
              </p:ext>
            </p:extLst>
          </p:nvPr>
        </p:nvGraphicFramePr>
        <p:xfrm>
          <a:off x="1584101" y="1975388"/>
          <a:ext cx="7193924" cy="4380962"/>
        </p:xfrm>
        <a:graphic>
          <a:graphicData uri="http://schemas.openxmlformats.org/drawingml/2006/chart">
            <c:chart xmlns:c="http://schemas.openxmlformats.org/drawingml/2006/chart" xmlns:r="http://schemas.openxmlformats.org/officeDocument/2006/relationships" r:id="rId2"/>
          </a:graphicData>
        </a:graphic>
      </p:graphicFrame>
      <p:sp>
        <p:nvSpPr>
          <p:cNvPr id="5" name="Foliennummernplatzhalter 4"/>
          <p:cNvSpPr>
            <a:spLocks noGrp="1"/>
          </p:cNvSpPr>
          <p:nvPr>
            <p:ph type="sldNum" sz="quarter" idx="12"/>
          </p:nvPr>
        </p:nvSpPr>
        <p:spPr/>
        <p:txBody>
          <a:bodyPr/>
          <a:lstStyle>
            <a:lvl1pPr>
              <a:defRPr>
                <a:solidFill>
                  <a:schemeClr val="tx1"/>
                </a:solidFill>
                <a:latin typeface="Gill Sans MT" panose="020B0502020104020203" pitchFamily="34" charset="0"/>
                <a:cs typeface="Arial" panose="020B0604020202020204" pitchFamily="34" charset="0"/>
              </a:defRPr>
            </a:lvl1pPr>
            <a:lvl2pPr marL="742950" indent="-285750">
              <a:defRPr>
                <a:solidFill>
                  <a:schemeClr val="tx1"/>
                </a:solidFill>
                <a:latin typeface="Gill Sans MT" panose="020B0502020104020203" pitchFamily="34" charset="0"/>
                <a:cs typeface="Arial" panose="020B0604020202020204" pitchFamily="34" charset="0"/>
              </a:defRPr>
            </a:lvl2pPr>
            <a:lvl3pPr marL="1143000" indent="-228600">
              <a:defRPr>
                <a:solidFill>
                  <a:schemeClr val="tx1"/>
                </a:solidFill>
                <a:latin typeface="Gill Sans MT" panose="020B0502020104020203" pitchFamily="34" charset="0"/>
                <a:cs typeface="Arial" panose="020B0604020202020204" pitchFamily="34" charset="0"/>
              </a:defRPr>
            </a:lvl3pPr>
            <a:lvl4pPr marL="1600200" indent="-228600">
              <a:defRPr>
                <a:solidFill>
                  <a:schemeClr val="tx1"/>
                </a:solidFill>
                <a:latin typeface="Gill Sans MT" panose="020B0502020104020203" pitchFamily="34" charset="0"/>
                <a:cs typeface="Arial" panose="020B0604020202020204" pitchFamily="34" charset="0"/>
              </a:defRPr>
            </a:lvl4pPr>
            <a:lvl5pPr marL="2057400" indent="-228600">
              <a:defRPr>
                <a:solidFill>
                  <a:schemeClr val="tx1"/>
                </a:solidFill>
                <a:latin typeface="Gill Sans MT" panose="020B0502020104020203" pitchFamily="34" charset="0"/>
                <a:cs typeface="Arial" panose="020B0604020202020204" pitchFamily="34" charset="0"/>
              </a:defRPr>
            </a:lvl5pPr>
            <a:lvl6pPr marL="25146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6pPr>
            <a:lvl7pPr marL="29718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7pPr>
            <a:lvl8pPr marL="34290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8pPr>
            <a:lvl9pPr marL="3886200" indent="-228600" fontAlgn="base">
              <a:spcBef>
                <a:spcPct val="0"/>
              </a:spcBef>
              <a:spcAft>
                <a:spcPct val="0"/>
              </a:spcAft>
              <a:defRPr>
                <a:solidFill>
                  <a:schemeClr val="tx1"/>
                </a:solidFill>
                <a:latin typeface="Gill Sans MT" panose="020B0502020104020203" pitchFamily="34" charset="0"/>
                <a:cs typeface="Arial" panose="020B0604020202020204" pitchFamily="34" charset="0"/>
              </a:defRPr>
            </a:lvl9pPr>
          </a:lstStyle>
          <a:p>
            <a:fld id="{46B9AA36-7F34-4409-ACA8-820EDAE78416}" type="slidenum">
              <a:rPr lang="de-DE">
                <a:solidFill>
                  <a:srgbClr val="B5A788"/>
                </a:solidFill>
              </a:rPr>
              <a:pPr/>
              <a:t>24</a:t>
            </a:fld>
            <a:endParaRPr lang="de-DE">
              <a:solidFill>
                <a:srgbClr val="B5A788"/>
              </a:solidFill>
            </a:endParaRPr>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887790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 y="1178010"/>
            <a:ext cx="12192001" cy="4647426"/>
          </a:xfrm>
          <a:prstGeom prst="rect">
            <a:avLst/>
          </a:prstGeom>
          <a:noFill/>
        </p:spPr>
        <p:txBody>
          <a:bodyPr wrap="square" rtlCol="0">
            <a:spAutoFit/>
          </a:bodyPr>
          <a:lstStyle/>
          <a:p>
            <a:r>
              <a:rPr lang="de-DE" sz="4000" b="1" spc="-100" dirty="0" smtClean="0"/>
              <a:t>Qualität der österreichischen Schulen wird spürbar sinken</a:t>
            </a:r>
          </a:p>
          <a:p>
            <a:endParaRPr lang="de-DE" sz="3200" spc="-100" dirty="0" smtClean="0"/>
          </a:p>
          <a:p>
            <a:pPr marL="571500" indent="-571500">
              <a:buBlip>
                <a:blip r:embed="rId3"/>
              </a:buBlip>
            </a:pPr>
            <a:r>
              <a:rPr lang="de-DE" sz="3200" dirty="0" smtClean="0"/>
              <a:t>Weniger Lehrer/innen betreuen mehr Schüler/innen</a:t>
            </a:r>
          </a:p>
          <a:p>
            <a:pPr marL="571500" indent="-571500">
              <a:buBlip>
                <a:blip r:embed="rId3"/>
              </a:buBlip>
            </a:pPr>
            <a:r>
              <a:rPr lang="de-DE" sz="3200" dirty="0" smtClean="0"/>
              <a:t>Keine Unterstützung durch professionelles Supportpersonal</a:t>
            </a:r>
          </a:p>
          <a:p>
            <a:pPr marL="571500" indent="-571500">
              <a:buBlip>
                <a:blip r:embed="rId3"/>
              </a:buBlip>
            </a:pPr>
            <a:r>
              <a:rPr lang="de-DE" sz="3200" dirty="0" smtClean="0"/>
              <a:t>Weniger Zeit für Vor- und Nachbereitung und Individualisierung des Unterrichts</a:t>
            </a:r>
          </a:p>
          <a:p>
            <a:pPr marL="571500" indent="-571500">
              <a:buBlip>
                <a:blip r:embed="rId3"/>
              </a:buBlip>
            </a:pPr>
            <a:r>
              <a:rPr lang="de-DE" sz="3200" dirty="0" smtClean="0"/>
              <a:t>Der Lehrberuf wird unattraktiv</a:t>
            </a:r>
          </a:p>
          <a:p>
            <a:pPr marL="571500" indent="-571500">
              <a:buBlip>
                <a:blip r:embed="rId3"/>
              </a:buBlip>
            </a:pPr>
            <a:r>
              <a:rPr lang="de-DE" sz="3200" dirty="0" smtClean="0"/>
              <a:t>Wesentlicher Bereich nicht berücksichtigt</a:t>
            </a:r>
          </a:p>
          <a:p>
            <a:pPr marL="571500" indent="-571500">
              <a:buBlip>
                <a:blip r:embed="rId3"/>
              </a:buBlip>
            </a:pPr>
            <a:r>
              <a:rPr lang="de-DE" sz="3200" dirty="0" smtClean="0"/>
              <a:t>Neues Dienstrecht ist ein Sparpaket</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3234133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5262979"/>
          </a:xfrm>
          <a:prstGeom prst="rect">
            <a:avLst/>
          </a:prstGeom>
          <a:noFill/>
        </p:spPr>
        <p:txBody>
          <a:bodyPr wrap="square" rtlCol="0">
            <a:spAutoFit/>
          </a:bodyPr>
          <a:lstStyle/>
          <a:p>
            <a:r>
              <a:rPr lang="de-DE" sz="4000" b="1" spc="-100" dirty="0" smtClean="0"/>
              <a:t>Qualität der österreichischen Schulen wird spürbar sinken</a:t>
            </a:r>
          </a:p>
          <a:p>
            <a:endParaRPr lang="de-DE" sz="800" spc="-100" dirty="0" smtClean="0"/>
          </a:p>
          <a:p>
            <a:r>
              <a:rPr lang="de-DE" sz="3200" b="1" dirty="0" smtClean="0"/>
              <a:t>Weniger Lehrer/innen betreuen mehr Schüler/innen</a:t>
            </a:r>
            <a:br>
              <a:rPr lang="de-DE" sz="3200" b="1" dirty="0" smtClean="0"/>
            </a:br>
            <a:endParaRPr lang="de-DE" sz="3200" b="1" dirty="0" smtClean="0"/>
          </a:p>
          <a:p>
            <a:pPr marL="457200" indent="-457200">
              <a:buBlip>
                <a:blip r:embed="rId3"/>
              </a:buBlip>
            </a:pPr>
            <a:r>
              <a:rPr lang="de-DE" sz="3200" dirty="0" smtClean="0"/>
              <a:t>Alle </a:t>
            </a:r>
            <a:r>
              <a:rPr lang="de-DE" sz="3200" dirty="0"/>
              <a:t>müssen 22 Std. unterrichten (+ 2 Std. sonstige Tätigkeit</a:t>
            </a:r>
            <a:r>
              <a:rPr lang="de-DE" sz="3200" dirty="0" smtClean="0"/>
              <a:t>)</a:t>
            </a:r>
            <a:br>
              <a:rPr lang="de-DE" sz="3200" dirty="0" smtClean="0"/>
            </a:br>
            <a:r>
              <a:rPr lang="de-DE" sz="3200" dirty="0" err="1" smtClean="0"/>
              <a:t>Bsp</a:t>
            </a:r>
            <a:r>
              <a:rPr lang="de-DE" sz="3200" dirty="0" smtClean="0"/>
              <a:t>: Lehrverpflichtung I: </a:t>
            </a:r>
            <a:r>
              <a:rPr lang="de-DE" sz="3200" b="1" dirty="0" smtClean="0"/>
              <a:t>+ 28% </a:t>
            </a:r>
            <a:br>
              <a:rPr lang="de-DE" sz="3200" b="1" dirty="0" smtClean="0"/>
            </a:br>
            <a:r>
              <a:rPr lang="de-DE" sz="3200" dirty="0" smtClean="0"/>
              <a:t>entspricht ca. zwei Klassen zusätzlich (+ 2 Std. sonstige </a:t>
            </a:r>
            <a:r>
              <a:rPr lang="de-DE" sz="3200" dirty="0"/>
              <a:t>T</a:t>
            </a:r>
            <a:r>
              <a:rPr lang="de-DE" sz="3200" dirty="0" smtClean="0"/>
              <a:t>ätigkeiten)</a:t>
            </a:r>
          </a:p>
          <a:p>
            <a:pPr marL="457200" indent="-457200">
              <a:buBlip>
                <a:blip r:embed="rId3"/>
              </a:buBlip>
            </a:pPr>
            <a:r>
              <a:rPr lang="de-DE" sz="3200" dirty="0" smtClean="0"/>
              <a:t>Bis zu drei Überstunden bei Bedarf verpflichtend</a:t>
            </a:r>
          </a:p>
          <a:p>
            <a:pPr marL="457200" indent="-457200">
              <a:buBlip>
                <a:blip r:embed="rId3"/>
              </a:buBlip>
            </a:pPr>
            <a:r>
              <a:rPr lang="de-DE" sz="3200" dirty="0" smtClean="0"/>
              <a:t>Bis zu 12.000 Lehrer/innen weniger</a:t>
            </a:r>
          </a:p>
          <a:p>
            <a:pPr marL="457200" indent="-457200">
              <a:buBlip>
                <a:blip r:embed="rId3"/>
              </a:buBlip>
            </a:pPr>
            <a:r>
              <a:rPr lang="de-DE" sz="3200" dirty="0" smtClean="0"/>
              <a:t>Bei Bedarf können Lehrer/innen an allen Schultypen auch für fachfremden Unterricht (verpflichtend) eingeteilt werden</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2709941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9958" y="1084022"/>
            <a:ext cx="11822806" cy="5632311"/>
          </a:xfrm>
          <a:prstGeom prst="rect">
            <a:avLst/>
          </a:prstGeom>
          <a:noFill/>
        </p:spPr>
        <p:txBody>
          <a:bodyPr wrap="square" rtlCol="0">
            <a:spAutoFit/>
          </a:bodyPr>
          <a:lstStyle/>
          <a:p>
            <a:r>
              <a:rPr lang="de-DE" sz="4000" b="1" spc="-100" dirty="0" smtClean="0"/>
              <a:t>Qualität der österreichischen Schulen wird spürbar sinken</a:t>
            </a:r>
          </a:p>
          <a:p>
            <a:endParaRPr lang="de-DE" sz="800" spc="-100" dirty="0" smtClean="0"/>
          </a:p>
          <a:p>
            <a:r>
              <a:rPr lang="de-DE" sz="3200" b="1" dirty="0" smtClean="0"/>
              <a:t>Weniger Lehrer/innen betreuen mehr Schüler/innen</a:t>
            </a:r>
            <a:br>
              <a:rPr lang="de-DE" sz="3200" b="1" dirty="0" smtClean="0"/>
            </a:br>
            <a:r>
              <a:rPr lang="de-DE" sz="3200" b="1" dirty="0" smtClean="0"/>
              <a:t>	</a:t>
            </a:r>
            <a:r>
              <a:rPr lang="de-AT" sz="2800" b="1" dirty="0" smtClean="0"/>
              <a:t>22+2 </a:t>
            </a:r>
            <a:r>
              <a:rPr lang="de-AT" sz="2800" b="1" dirty="0"/>
              <a:t>Wochenstunden </a:t>
            </a:r>
            <a:r>
              <a:rPr lang="de-AT" sz="2800" b="1" dirty="0" smtClean="0"/>
              <a:t>„</a:t>
            </a:r>
            <a:r>
              <a:rPr lang="de-AT" sz="2800" b="1" dirty="0"/>
              <a:t>Unterricht und/oder </a:t>
            </a:r>
            <a:endParaRPr lang="de-AT" sz="2800" b="1" dirty="0" smtClean="0"/>
          </a:p>
          <a:p>
            <a:r>
              <a:rPr lang="de-AT" sz="2800" b="1" dirty="0" smtClean="0"/>
              <a:t>	2 Wochenstunden qualifizierte </a:t>
            </a:r>
            <a:r>
              <a:rPr lang="de-AT" sz="2800" b="1" dirty="0"/>
              <a:t>Betreuung von </a:t>
            </a:r>
            <a:r>
              <a:rPr lang="de-AT" sz="2800" b="1" dirty="0" smtClean="0"/>
              <a:t>Lernzeiten oder </a:t>
            </a:r>
          </a:p>
          <a:p>
            <a:r>
              <a:rPr lang="de-AT" sz="2800" b="1" dirty="0" smtClean="0"/>
              <a:t>	sonstige Tätigkeiten“ </a:t>
            </a:r>
            <a:r>
              <a:rPr lang="de-AT" sz="2800" b="1" dirty="0"/>
              <a:t>(unabhängig vom Gegenstand)</a:t>
            </a:r>
          </a:p>
          <a:p>
            <a:pPr marL="457200" indent="-457200">
              <a:buBlip>
                <a:blip r:embed="rId3"/>
              </a:buBlip>
            </a:pPr>
            <a:r>
              <a:rPr lang="de-AT" sz="3200" dirty="0" smtClean="0"/>
              <a:t>Sonstige Tätigkeiten sind:</a:t>
            </a:r>
          </a:p>
          <a:p>
            <a:pPr marL="914400" lvl="1" indent="-457200">
              <a:buBlip>
                <a:blip r:embed="rId3"/>
              </a:buBlip>
            </a:pPr>
            <a:r>
              <a:rPr lang="de-AT" sz="3200" dirty="0"/>
              <a:t>KV, </a:t>
            </a:r>
            <a:r>
              <a:rPr lang="de-AT" sz="3200" dirty="0" err="1"/>
              <a:t>Mentoring</a:t>
            </a:r>
            <a:r>
              <a:rPr lang="de-AT" sz="3200" dirty="0"/>
              <a:t>, </a:t>
            </a:r>
            <a:r>
              <a:rPr lang="de-AT" sz="3200" dirty="0" err="1"/>
              <a:t>Kleinkustodiat</a:t>
            </a:r>
            <a:r>
              <a:rPr lang="de-AT" sz="3200" dirty="0"/>
              <a:t>, Lernbegleitung, </a:t>
            </a:r>
            <a:r>
              <a:rPr lang="de-AT" sz="3200" dirty="0" smtClean="0"/>
              <a:t>Qualitäts-sicherung</a:t>
            </a:r>
            <a:r>
              <a:rPr lang="de-AT" sz="3200" dirty="0"/>
              <a:t>, Fachkoordination, </a:t>
            </a:r>
            <a:r>
              <a:rPr lang="de-AT" sz="3200" dirty="0" smtClean="0"/>
              <a:t>Studienkoordinator/in</a:t>
            </a:r>
            <a:r>
              <a:rPr lang="de-AT" sz="3200" dirty="0"/>
              <a:t>: </a:t>
            </a:r>
            <a:r>
              <a:rPr lang="de-AT" sz="3200" dirty="0" smtClean="0"/>
              <a:t/>
            </a:r>
            <a:br>
              <a:rPr lang="de-AT" sz="3200" dirty="0" smtClean="0"/>
            </a:br>
            <a:r>
              <a:rPr lang="de-AT" sz="3200" dirty="0" smtClean="0"/>
              <a:t>je </a:t>
            </a:r>
            <a:r>
              <a:rPr lang="de-AT" sz="3200" dirty="0">
                <a:latin typeface="Arial Unicode MS" panose="020B0604020202020204" pitchFamily="34" charset="-128"/>
              </a:rPr>
              <a:t>1</a:t>
            </a:r>
            <a:r>
              <a:rPr lang="de-AT" sz="3200" dirty="0"/>
              <a:t> Stunde Einrechnung</a:t>
            </a:r>
          </a:p>
          <a:p>
            <a:pPr marL="914400" lvl="1" indent="-457200">
              <a:buBlip>
                <a:blip r:embed="rId3"/>
              </a:buBlip>
            </a:pPr>
            <a:r>
              <a:rPr lang="de-AT" sz="3200" dirty="0" smtClean="0"/>
              <a:t>Qualifizierte </a:t>
            </a:r>
            <a:r>
              <a:rPr lang="de-AT" sz="3200" dirty="0"/>
              <a:t>Betreuung von Lernzeiten </a:t>
            </a:r>
            <a:r>
              <a:rPr lang="de-AT" sz="3200" dirty="0" smtClean="0"/>
              <a:t> 1-2 Wochenstunden</a:t>
            </a:r>
            <a:br>
              <a:rPr lang="de-AT" sz="3200" dirty="0" smtClean="0"/>
            </a:br>
            <a:r>
              <a:rPr lang="de-AT" sz="3200" dirty="0" smtClean="0"/>
              <a:t>(</a:t>
            </a:r>
            <a:r>
              <a:rPr lang="de-AT" sz="3200" dirty="0"/>
              <a:t>36-72 </a:t>
            </a:r>
            <a:r>
              <a:rPr lang="de-AT" sz="3200" dirty="0" smtClean="0"/>
              <a:t>Stunden </a:t>
            </a:r>
            <a:r>
              <a:rPr lang="de-AT" sz="3200" dirty="0"/>
              <a:t>pro Schuljahr) für „Eltern-Schüler-Beratung</a:t>
            </a:r>
            <a:r>
              <a:rPr lang="de-AT" sz="3200" dirty="0" smtClean="0"/>
              <a:t>“ </a:t>
            </a:r>
            <a:endParaRPr lang="de-AT" sz="3200" dirty="0"/>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3402851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4524315"/>
          </a:xfrm>
          <a:prstGeom prst="rect">
            <a:avLst/>
          </a:prstGeom>
          <a:noFill/>
        </p:spPr>
        <p:txBody>
          <a:bodyPr wrap="square" rtlCol="0">
            <a:spAutoFit/>
          </a:bodyPr>
          <a:lstStyle/>
          <a:p>
            <a:r>
              <a:rPr lang="de-DE" sz="4000" b="1" spc="-100" dirty="0" smtClean="0"/>
              <a:t>Qualität der österreichischen Schulen wird spürbar sinken</a:t>
            </a:r>
          </a:p>
          <a:p>
            <a:endParaRPr lang="de-DE" sz="800" spc="-100" dirty="0" smtClean="0"/>
          </a:p>
          <a:p>
            <a:r>
              <a:rPr lang="de-DE" sz="3200" b="1" dirty="0"/>
              <a:t>Keine Unterstützung durch professionelles Supportpersonal</a:t>
            </a:r>
          </a:p>
          <a:p>
            <a:endParaRPr lang="de-DE" sz="3200" b="1" dirty="0" smtClean="0"/>
          </a:p>
          <a:p>
            <a:pPr marL="457200" indent="-457200">
              <a:lnSpc>
                <a:spcPct val="150000"/>
              </a:lnSpc>
              <a:buBlip>
                <a:blip r:embed="rId3"/>
              </a:buBlip>
            </a:pPr>
            <a:r>
              <a:rPr lang="de-DE" sz="3200" dirty="0"/>
              <a:t> </a:t>
            </a:r>
            <a:r>
              <a:rPr lang="de-DE" sz="3200" dirty="0" smtClean="0"/>
              <a:t>Laut OECD mindestens 13.500 zusätzliche Stellen erforderlich für: </a:t>
            </a:r>
          </a:p>
          <a:p>
            <a:pPr marL="914400" lvl="1" indent="-457200">
              <a:buBlip>
                <a:blip r:embed="rId3"/>
              </a:buBlip>
            </a:pPr>
            <a:r>
              <a:rPr lang="de-DE" sz="3200" dirty="0" smtClean="0"/>
              <a:t>pädagogische </a:t>
            </a:r>
            <a:r>
              <a:rPr lang="de-DE" sz="3200" dirty="0"/>
              <a:t>Unterstützungskräfte (Psychologen, Sozialarbeiter, Logopäden, Freizeitpädagogen etc.) und </a:t>
            </a:r>
            <a:endParaRPr lang="de-DE" sz="3200" dirty="0" smtClean="0"/>
          </a:p>
          <a:p>
            <a:pPr marL="914400" lvl="1" indent="-457200">
              <a:buBlip>
                <a:blip r:embed="rId3"/>
              </a:buBlip>
            </a:pPr>
            <a:r>
              <a:rPr lang="de-DE" sz="3200" dirty="0" smtClean="0"/>
              <a:t>administratives Supportpersonal </a:t>
            </a:r>
            <a:r>
              <a:rPr lang="de-DE" sz="3200" dirty="0"/>
              <a:t>(Administratoren, Sekretariatskräfte etc</a:t>
            </a:r>
            <a:r>
              <a:rPr lang="de-DE" sz="3200" dirty="0" smtClean="0"/>
              <a:t>.)</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spTree>
    <p:extLst>
      <p:ext uri="{BB962C8B-B14F-4D97-AF65-F5344CB8AC3E}">
        <p14:creationId xmlns:p14="http://schemas.microsoft.com/office/powerpoint/2010/main" val="2067292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4031873"/>
          </a:xfrm>
          <a:prstGeom prst="rect">
            <a:avLst/>
          </a:prstGeom>
          <a:noFill/>
        </p:spPr>
        <p:txBody>
          <a:bodyPr wrap="square" rtlCol="0">
            <a:spAutoFit/>
          </a:bodyPr>
          <a:lstStyle/>
          <a:p>
            <a:r>
              <a:rPr lang="de-DE" sz="4000" b="1" spc="-100" dirty="0" smtClean="0"/>
              <a:t>Qualität der österreichischen Schulen wird spürbar sinken</a:t>
            </a:r>
          </a:p>
          <a:p>
            <a:endParaRPr lang="de-DE" sz="800" spc="-100" dirty="0" smtClean="0"/>
          </a:p>
          <a:p>
            <a:r>
              <a:rPr lang="de-DE" sz="3200" b="1" dirty="0" smtClean="0"/>
              <a:t>Weniger </a:t>
            </a:r>
            <a:r>
              <a:rPr lang="de-DE" sz="3200" b="1" dirty="0"/>
              <a:t>Zeit für Vor- und Nachbereitung und Individualisierung des </a:t>
            </a:r>
            <a:r>
              <a:rPr lang="de-DE" sz="3200" b="1" dirty="0" smtClean="0"/>
              <a:t>Unterrichts – Überlastung ist vorprogrammiert</a:t>
            </a:r>
            <a:endParaRPr lang="de-DE" sz="3200" b="1" dirty="0"/>
          </a:p>
          <a:p>
            <a:pPr marL="457200" indent="-457200">
              <a:lnSpc>
                <a:spcPct val="150000"/>
              </a:lnSpc>
              <a:buBlip>
                <a:blip r:embed="rId3"/>
              </a:buBlip>
            </a:pPr>
            <a:r>
              <a:rPr lang="de-DE" sz="3200" dirty="0" smtClean="0"/>
              <a:t> Mehr Unterricht (bis + 28%) und </a:t>
            </a:r>
          </a:p>
          <a:p>
            <a:pPr marL="457200" indent="-457200">
              <a:lnSpc>
                <a:spcPct val="150000"/>
              </a:lnSpc>
              <a:buBlip>
                <a:blip r:embed="rId3"/>
              </a:buBlip>
            </a:pPr>
            <a:r>
              <a:rPr lang="de-DE" sz="3200" dirty="0" smtClean="0"/>
              <a:t> immer mehr (unbezahlte) Zusatzaufgaben</a:t>
            </a:r>
          </a:p>
          <a:p>
            <a:pPr marL="457200" indent="-457200">
              <a:lnSpc>
                <a:spcPct val="150000"/>
              </a:lnSpc>
              <a:buBlip>
                <a:blip r:embed="rId3"/>
              </a:buBlip>
            </a:pPr>
            <a:r>
              <a:rPr lang="de-DE" sz="3200" dirty="0" smtClean="0"/>
              <a:t> Immer mehr Teilbeschäftigung</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pic>
        <p:nvPicPr>
          <p:cNvPr id="2" name="Grafik 1">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245012" y="5257562"/>
            <a:ext cx="1251274" cy="1251274"/>
          </a:xfrm>
          <a:prstGeom prst="rect">
            <a:avLst/>
          </a:prstGeom>
        </p:spPr>
      </p:pic>
    </p:spTree>
    <p:extLst>
      <p:ext uri="{BB962C8B-B14F-4D97-AF65-F5344CB8AC3E}">
        <p14:creationId xmlns:p14="http://schemas.microsoft.com/office/powerpoint/2010/main" val="1021798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4647426"/>
          </a:xfrm>
          <a:prstGeom prst="rect">
            <a:avLst/>
          </a:prstGeom>
          <a:noFill/>
        </p:spPr>
        <p:txBody>
          <a:bodyPr wrap="square" rtlCol="0">
            <a:spAutoFit/>
          </a:bodyPr>
          <a:lstStyle/>
          <a:p>
            <a:r>
              <a:rPr lang="de-DE" sz="4000" b="1" spc="-100" dirty="0" smtClean="0"/>
              <a:t>Qualität der österreichischen Schulen wird spürbar sinken</a:t>
            </a:r>
          </a:p>
          <a:p>
            <a:endParaRPr lang="de-DE" sz="800" spc="-100" dirty="0" smtClean="0"/>
          </a:p>
          <a:p>
            <a:r>
              <a:rPr lang="de-DE" sz="4000" b="1" dirty="0"/>
              <a:t>Der Lehrberuf wird </a:t>
            </a:r>
            <a:r>
              <a:rPr lang="de-DE" sz="4000" b="1" dirty="0" smtClean="0"/>
              <a:t>unattraktiv</a:t>
            </a:r>
          </a:p>
          <a:p>
            <a:pPr marL="457200" indent="-457200">
              <a:buBlip>
                <a:blip r:embed="rId3"/>
              </a:buBlip>
            </a:pPr>
            <a:r>
              <a:rPr lang="de-DE" sz="3200" dirty="0" smtClean="0"/>
              <a:t>Neue </a:t>
            </a:r>
            <a:r>
              <a:rPr lang="de-DE" sz="3200" dirty="0" err="1"/>
              <a:t>LehrerInnen</a:t>
            </a:r>
            <a:r>
              <a:rPr lang="de-DE" sz="3200" dirty="0"/>
              <a:t> an höheren Schulen </a:t>
            </a:r>
            <a:r>
              <a:rPr lang="de-DE" sz="3200" dirty="0" smtClean="0"/>
              <a:t>müssen um 15/21/28</a:t>
            </a:r>
            <a:r>
              <a:rPr lang="de-DE" sz="3200" dirty="0"/>
              <a:t>% </a:t>
            </a:r>
            <a:r>
              <a:rPr lang="de-DE" sz="3200" dirty="0" smtClean="0"/>
              <a:t/>
            </a:r>
            <a:br>
              <a:rPr lang="de-DE" sz="3200" dirty="0" smtClean="0"/>
            </a:br>
            <a:r>
              <a:rPr lang="de-DE" sz="3200" dirty="0" smtClean="0"/>
              <a:t>mehr </a:t>
            </a:r>
            <a:r>
              <a:rPr lang="de-DE" sz="3200" dirty="0"/>
              <a:t>Unterrichtsstunden </a:t>
            </a:r>
            <a:r>
              <a:rPr lang="de-DE" sz="3200" dirty="0" smtClean="0"/>
              <a:t>halten</a:t>
            </a:r>
            <a:br>
              <a:rPr lang="de-DE" sz="3200" dirty="0" smtClean="0"/>
            </a:br>
            <a:endParaRPr lang="de-DE" sz="1600" dirty="0" smtClean="0"/>
          </a:p>
          <a:p>
            <a:pPr marL="457200" indent="-457200">
              <a:buBlip>
                <a:blip r:embed="rId3"/>
              </a:buBlip>
            </a:pPr>
            <a:r>
              <a:rPr lang="de-DE" sz="3200" dirty="0" smtClean="0"/>
              <a:t>Neue Gehaltstabelle</a:t>
            </a:r>
            <a:br>
              <a:rPr lang="de-DE" sz="3200" dirty="0" smtClean="0"/>
            </a:br>
            <a:r>
              <a:rPr lang="de-DE" sz="3200" dirty="0" smtClean="0"/>
              <a:t>für 22+2 Stunden</a:t>
            </a:r>
            <a:br>
              <a:rPr lang="de-DE" sz="3200" dirty="0" smtClean="0"/>
            </a:br>
            <a:r>
              <a:rPr lang="de-DE" sz="3200" dirty="0" smtClean="0"/>
              <a:t>+ Zulagen für Lehrverpflichtungs-</a:t>
            </a:r>
            <a:br>
              <a:rPr lang="de-DE" sz="3200" dirty="0" smtClean="0"/>
            </a:br>
            <a:r>
              <a:rPr lang="de-DE" sz="3200" dirty="0" smtClean="0"/>
              <a:t>gruppe I/II + III</a:t>
            </a:r>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pic>
        <p:nvPicPr>
          <p:cNvPr id="2" name="Grafik 1"/>
          <p:cNvPicPr>
            <a:picLocks noChangeAspect="1"/>
          </p:cNvPicPr>
          <p:nvPr/>
        </p:nvPicPr>
        <p:blipFill>
          <a:blip r:embed="rId5"/>
          <a:stretch>
            <a:fillRect/>
          </a:stretch>
        </p:blipFill>
        <p:spPr>
          <a:xfrm>
            <a:off x="6282542" y="3077531"/>
            <a:ext cx="4419802" cy="3471492"/>
          </a:xfrm>
          <a:prstGeom prst="rect">
            <a:avLst/>
          </a:prstGeom>
        </p:spPr>
      </p:pic>
    </p:spTree>
    <p:extLst>
      <p:ext uri="{BB962C8B-B14F-4D97-AF65-F5344CB8AC3E}">
        <p14:creationId xmlns:p14="http://schemas.microsoft.com/office/powerpoint/2010/main" val="2778642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3183" y="1225689"/>
            <a:ext cx="11822806" cy="5059847"/>
          </a:xfrm>
          <a:prstGeom prst="rect">
            <a:avLst/>
          </a:prstGeom>
          <a:noFill/>
        </p:spPr>
        <p:txBody>
          <a:bodyPr wrap="square" rtlCol="0">
            <a:spAutoFit/>
          </a:bodyPr>
          <a:lstStyle/>
          <a:p>
            <a:r>
              <a:rPr lang="de-DE" sz="4000" b="1" dirty="0" smtClean="0"/>
              <a:t>Der </a:t>
            </a:r>
            <a:r>
              <a:rPr lang="de-DE" sz="4000" b="1" dirty="0"/>
              <a:t>Lehrberuf wird </a:t>
            </a:r>
            <a:r>
              <a:rPr lang="de-DE" sz="4000" b="1" dirty="0" smtClean="0"/>
              <a:t>unattraktiv</a:t>
            </a:r>
          </a:p>
          <a:p>
            <a:endParaRPr lang="de-DE" sz="1600" b="1" dirty="0"/>
          </a:p>
          <a:p>
            <a:pPr marL="457200" indent="-457200">
              <a:buBlip>
                <a:blip r:embed="rId3"/>
              </a:buBlip>
            </a:pPr>
            <a:r>
              <a:rPr lang="de-DE" sz="3200" dirty="0" smtClean="0"/>
              <a:t>Zulagen für </a:t>
            </a:r>
            <a:br>
              <a:rPr lang="de-DE" sz="3200" dirty="0" smtClean="0"/>
            </a:br>
            <a:r>
              <a:rPr lang="de-DE" sz="3200" dirty="0" smtClean="0"/>
              <a:t>Lehrverpflichtungsgruppe I/II + III</a:t>
            </a:r>
          </a:p>
          <a:p>
            <a:pPr marL="457200" lvl="0" indent="-457200" fontAlgn="base">
              <a:lnSpc>
                <a:spcPct val="90000"/>
              </a:lnSpc>
              <a:spcBef>
                <a:spcPts val="600"/>
              </a:spcBef>
              <a:spcAft>
                <a:spcPct val="0"/>
              </a:spcAft>
              <a:buClr>
                <a:srgbClr val="3891A7"/>
              </a:buClr>
              <a:buSzPct val="80000"/>
              <a:buBlip>
                <a:blip r:embed="rId3"/>
              </a:buBlip>
            </a:pPr>
            <a:endParaRPr lang="de-DE" sz="3200" dirty="0" smtClean="0"/>
          </a:p>
          <a:p>
            <a:pPr lvl="0" fontAlgn="base">
              <a:lnSpc>
                <a:spcPct val="90000"/>
              </a:lnSpc>
              <a:spcBef>
                <a:spcPts val="600"/>
              </a:spcBef>
              <a:spcAft>
                <a:spcPct val="0"/>
              </a:spcAft>
              <a:buClr>
                <a:srgbClr val="3891A7"/>
              </a:buClr>
              <a:buSzPct val="80000"/>
            </a:pPr>
            <a:endParaRPr lang="de-DE" sz="3200" dirty="0" smtClean="0"/>
          </a:p>
          <a:p>
            <a:pPr lvl="0" fontAlgn="base">
              <a:lnSpc>
                <a:spcPct val="90000"/>
              </a:lnSpc>
              <a:spcBef>
                <a:spcPts val="600"/>
              </a:spcBef>
              <a:spcAft>
                <a:spcPct val="0"/>
              </a:spcAft>
              <a:buClr>
                <a:srgbClr val="3891A7"/>
              </a:buClr>
              <a:buSzPct val="80000"/>
            </a:pPr>
            <a:endParaRPr lang="de-DE" sz="3200" dirty="0"/>
          </a:p>
          <a:p>
            <a:pPr marL="457200" lvl="0" indent="-457200" fontAlgn="base">
              <a:lnSpc>
                <a:spcPct val="90000"/>
              </a:lnSpc>
              <a:spcBef>
                <a:spcPts val="600"/>
              </a:spcBef>
              <a:spcAft>
                <a:spcPct val="0"/>
              </a:spcAft>
              <a:buClr>
                <a:srgbClr val="3891A7"/>
              </a:buClr>
              <a:buSzPct val="80000"/>
              <a:buBlip>
                <a:blip r:embed="rId3"/>
              </a:buBlip>
            </a:pPr>
            <a:r>
              <a:rPr lang="de-DE" sz="3200" dirty="0" smtClean="0"/>
              <a:t>MDL </a:t>
            </a:r>
            <a:r>
              <a:rPr lang="de-DE" sz="3200" dirty="0"/>
              <a:t>– Abgeltung wie bisher nur 2/3 von Normalstunde</a:t>
            </a:r>
          </a:p>
          <a:p>
            <a:pPr marL="457200" lvl="0" indent="-457200" fontAlgn="base">
              <a:lnSpc>
                <a:spcPct val="90000"/>
              </a:lnSpc>
              <a:spcBef>
                <a:spcPts val="600"/>
              </a:spcBef>
              <a:spcAft>
                <a:spcPct val="0"/>
              </a:spcAft>
              <a:buClr>
                <a:srgbClr val="3891A7"/>
              </a:buClr>
              <a:buSzPct val="80000"/>
              <a:buBlip>
                <a:blip r:embed="rId3"/>
              </a:buBlip>
            </a:pPr>
            <a:r>
              <a:rPr lang="de-DE" sz="3200" dirty="0"/>
              <a:t>24 unbezahlte </a:t>
            </a:r>
            <a:r>
              <a:rPr lang="de-DE" sz="3200" dirty="0" err="1"/>
              <a:t>Einzelsupplierungen</a:t>
            </a:r>
            <a:r>
              <a:rPr lang="de-DE" sz="3200" dirty="0"/>
              <a:t> pro Schuljahr</a:t>
            </a:r>
          </a:p>
          <a:p>
            <a:pPr marL="457200" lvl="0" indent="-457200" fontAlgn="base">
              <a:lnSpc>
                <a:spcPct val="90000"/>
              </a:lnSpc>
              <a:spcBef>
                <a:spcPts val="600"/>
              </a:spcBef>
              <a:spcAft>
                <a:spcPct val="0"/>
              </a:spcAft>
              <a:buClr>
                <a:srgbClr val="3891A7"/>
              </a:buClr>
              <a:buSzPct val="80000"/>
              <a:buBlip>
                <a:blip r:embed="rId3"/>
              </a:buBlip>
            </a:pPr>
            <a:r>
              <a:rPr lang="de-DE" sz="3200" dirty="0"/>
              <a:t>Abschaffung des </a:t>
            </a:r>
            <a:r>
              <a:rPr lang="de-DE" sz="3200" dirty="0" smtClean="0"/>
              <a:t>Zeitkontos</a:t>
            </a:r>
            <a:endParaRPr lang="de-DE" sz="3200" dirty="0"/>
          </a:p>
        </p:txBody>
      </p:sp>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12182725" cy="864973"/>
          </a:xfrm>
          <a:prstGeom prst="rect">
            <a:avLst/>
          </a:prstGeom>
        </p:spPr>
      </p:pic>
      <p:pic>
        <p:nvPicPr>
          <p:cNvPr id="8" name="Grafik 7"/>
          <p:cNvPicPr>
            <a:picLocks noChangeAspect="1"/>
          </p:cNvPicPr>
          <p:nvPr/>
        </p:nvPicPr>
        <p:blipFill>
          <a:blip r:embed="rId5"/>
          <a:stretch>
            <a:fillRect/>
          </a:stretch>
        </p:blipFill>
        <p:spPr>
          <a:xfrm>
            <a:off x="4146997" y="1737535"/>
            <a:ext cx="8654602" cy="2995313"/>
          </a:xfrm>
          <a:prstGeom prst="rect">
            <a:avLst/>
          </a:prstGeom>
        </p:spPr>
      </p:pic>
    </p:spTree>
    <p:extLst>
      <p:ext uri="{BB962C8B-B14F-4D97-AF65-F5344CB8AC3E}">
        <p14:creationId xmlns:p14="http://schemas.microsoft.com/office/powerpoint/2010/main" val="238252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1741</Words>
  <Application>Microsoft Office PowerPoint</Application>
  <PresentationFormat>Breitbild</PresentationFormat>
  <Paragraphs>329</Paragraphs>
  <Slides>24</Slides>
  <Notes>19</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24</vt:i4>
      </vt:variant>
    </vt:vector>
  </HeadingPairs>
  <TitlesOfParts>
    <vt:vector size="35" baseType="lpstr">
      <vt:lpstr>Arial Unicode MS</vt:lpstr>
      <vt:lpstr>Arial</vt:lpstr>
      <vt:lpstr>Calibri</vt:lpstr>
      <vt:lpstr>Calibri Light</vt:lpstr>
      <vt:lpstr>Gill Sans MT</vt:lpstr>
      <vt:lpstr>Times New Roman</vt:lpstr>
      <vt:lpstr>TimesNewRoman</vt:lpstr>
      <vt:lpstr>Verdana</vt:lpstr>
      <vt:lpstr>Wingdings</vt:lpstr>
      <vt:lpstr>Wingdings 2</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Deutsch-Englisch-Lehrer/in 22 WSt Unterricht, KV, 1 WSt Lernbegleitung</vt:lpstr>
      <vt:lpstr>Wirtschaftspädagoge/in - 24 WSt</vt:lpstr>
      <vt:lpstr>HTL Fachtheoretiker/in – 6 Jahre Sondervertrag, 22 + 2 WSt (Unterrichtsverpflichtung)</vt:lpstr>
      <vt:lpstr>Fachpraxis – Berufseinstieg mit 35 Jahren, 24 WSt (Unterrichtsverpflichtung)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Manfred Sparr</dc:creator>
  <cp:lastModifiedBy>Manfred Sparr</cp:lastModifiedBy>
  <cp:revision>64</cp:revision>
  <dcterms:created xsi:type="dcterms:W3CDTF">2013-12-01T15:17:28Z</dcterms:created>
  <dcterms:modified xsi:type="dcterms:W3CDTF">2014-10-06T13:41:46Z</dcterms:modified>
</cp:coreProperties>
</file>